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5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5" r:id="rId10"/>
    <p:sldId id="264" r:id="rId11"/>
    <p:sldId id="266" r:id="rId12"/>
    <p:sldId id="303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6" r:id="rId42"/>
    <p:sldId id="297" r:id="rId43"/>
    <p:sldId id="298" r:id="rId44"/>
    <p:sldId id="299" r:id="rId45"/>
    <p:sldId id="300" r:id="rId46"/>
    <p:sldId id="301" r:id="rId47"/>
    <p:sldId id="295" r:id="rId48"/>
    <p:sldId id="302" r:id="rId4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671" autoAdjust="0"/>
  </p:normalViewPr>
  <p:slideViewPr>
    <p:cSldViewPr>
      <p:cViewPr>
        <p:scale>
          <a:sx n="77" d="100"/>
          <a:sy n="77" d="100"/>
        </p:scale>
        <p:origin x="-1176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48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7E19E53-A9A3-4270-8AF5-8FAF78B53651}" type="datetimeFigureOut">
              <a:rPr lang="ru-RU" smtClean="0"/>
              <a:t>07.06.2022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3A3E62F-FBF0-4E52-A239-B9B2FB5BF2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11725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A3E62F-FBF0-4E52-A239-B9B2FB5BF252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430902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A3E62F-FBF0-4E52-A239-B9B2FB5BF252}" type="slidenum">
              <a:rPr lang="ru-RU" smtClean="0"/>
              <a:t>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430902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A3E62F-FBF0-4E52-A239-B9B2FB5BF252}" type="slidenum">
              <a:rPr lang="ru-RU" smtClean="0"/>
              <a:t>23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430902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A3E62F-FBF0-4E52-A239-B9B2FB5BF252}" type="slidenum">
              <a:rPr lang="ru-RU" smtClean="0"/>
              <a:t>24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430902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A3E62F-FBF0-4E52-A239-B9B2FB5BF252}" type="slidenum">
              <a:rPr lang="ru-RU" smtClean="0"/>
              <a:t>25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430902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A3E62F-FBF0-4E52-A239-B9B2FB5BF252}" type="slidenum">
              <a:rPr lang="ru-RU" smtClean="0"/>
              <a:t>26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430902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A3E62F-FBF0-4E52-A239-B9B2FB5BF252}" type="slidenum">
              <a:rPr lang="ru-RU" smtClean="0"/>
              <a:t>27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430902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A3E62F-FBF0-4E52-A239-B9B2FB5BF252}" type="slidenum">
              <a:rPr lang="ru-RU" smtClean="0"/>
              <a:t>28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430902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A3E62F-FBF0-4E52-A239-B9B2FB5BF252}" type="slidenum">
              <a:rPr lang="ru-RU" smtClean="0"/>
              <a:t>29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430902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A3E62F-FBF0-4E52-A239-B9B2FB5BF252}" type="slidenum">
              <a:rPr lang="ru-RU" smtClean="0"/>
              <a:t>30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430902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A3E62F-FBF0-4E52-A239-B9B2FB5BF252}" type="slidenum">
              <a:rPr lang="ru-RU" smtClean="0"/>
              <a:t>31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43090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A3E62F-FBF0-4E52-A239-B9B2FB5BF252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430902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A3E62F-FBF0-4E52-A239-B9B2FB5BF252}" type="slidenum">
              <a:rPr lang="ru-RU" smtClean="0"/>
              <a:t>32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430902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A3E62F-FBF0-4E52-A239-B9B2FB5BF252}" type="slidenum">
              <a:rPr lang="ru-RU" smtClean="0"/>
              <a:t>33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430902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A3E62F-FBF0-4E52-A239-B9B2FB5BF252}" type="slidenum">
              <a:rPr lang="ru-RU" smtClean="0"/>
              <a:t>34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430902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A3E62F-FBF0-4E52-A239-B9B2FB5BF252}" type="slidenum">
              <a:rPr lang="ru-RU" smtClean="0"/>
              <a:t>35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430902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A3E62F-FBF0-4E52-A239-B9B2FB5BF252}" type="slidenum">
              <a:rPr lang="ru-RU" smtClean="0"/>
              <a:t>36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4309028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A3E62F-FBF0-4E52-A239-B9B2FB5BF252}" type="slidenum">
              <a:rPr lang="ru-RU" smtClean="0"/>
              <a:t>37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4309028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A3E62F-FBF0-4E52-A239-B9B2FB5BF252}" type="slidenum">
              <a:rPr lang="ru-RU" smtClean="0"/>
              <a:t>38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4309028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A3E62F-FBF0-4E52-A239-B9B2FB5BF252}" type="slidenum">
              <a:rPr lang="ru-RU" smtClean="0"/>
              <a:t>39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4309028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A3E62F-FBF0-4E52-A239-B9B2FB5BF252}" type="slidenum">
              <a:rPr lang="ru-RU" smtClean="0"/>
              <a:t>40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4309028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A3E62F-FBF0-4E52-A239-B9B2FB5BF252}" type="slidenum">
              <a:rPr lang="ru-RU" smtClean="0"/>
              <a:t>41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430902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A3E62F-FBF0-4E52-A239-B9B2FB5BF252}" type="slidenum">
              <a:rPr lang="ru-RU" smtClean="0"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4309028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A3E62F-FBF0-4E52-A239-B9B2FB5BF252}" type="slidenum">
              <a:rPr lang="ru-RU" smtClean="0"/>
              <a:t>42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4309028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A3E62F-FBF0-4E52-A239-B9B2FB5BF252}" type="slidenum">
              <a:rPr lang="ru-RU" smtClean="0"/>
              <a:t>43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4309028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A3E62F-FBF0-4E52-A239-B9B2FB5BF252}" type="slidenum">
              <a:rPr lang="ru-RU" smtClean="0"/>
              <a:t>44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4309028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A3E62F-FBF0-4E52-A239-B9B2FB5BF252}" type="slidenum">
              <a:rPr lang="ru-RU" smtClean="0"/>
              <a:t>45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4309028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A3E62F-FBF0-4E52-A239-B9B2FB5BF252}" type="slidenum">
              <a:rPr lang="ru-RU" smtClean="0"/>
              <a:t>46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4309028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A3E62F-FBF0-4E52-A239-B9B2FB5BF252}" type="slidenum">
              <a:rPr lang="ru-RU" smtClean="0"/>
              <a:t>47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4309028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A3E62F-FBF0-4E52-A239-B9B2FB5BF252}" type="slidenum">
              <a:rPr lang="ru-RU" smtClean="0"/>
              <a:t>48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430902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A3E62F-FBF0-4E52-A239-B9B2FB5BF252}" type="slidenum">
              <a:rPr lang="ru-RU" smtClean="0"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430902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A3E62F-FBF0-4E52-A239-B9B2FB5BF252}" type="slidenum">
              <a:rPr lang="ru-RU" smtClean="0"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430902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A3E62F-FBF0-4E52-A239-B9B2FB5BF252}" type="slidenum">
              <a:rPr lang="ru-RU" smtClean="0"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430902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A3E62F-FBF0-4E52-A239-B9B2FB5BF252}" type="slidenum">
              <a:rPr lang="ru-RU" smtClean="0"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430902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A3E62F-FBF0-4E52-A239-B9B2FB5BF252}" type="slidenum">
              <a:rPr lang="ru-RU" smtClean="0"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430902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A3E62F-FBF0-4E52-A239-B9B2FB5BF252}" type="slidenum">
              <a:rPr lang="ru-RU" smtClean="0"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43090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A4AB3C-96C6-4CD6-9C98-9BE7634E4431}" type="datetimeFigureOut">
              <a:rPr lang="ru-RU" smtClean="0"/>
              <a:t>07.06.2022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B2653-EEA5-47EC-9E2C-81C1F34966E7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A4AB3C-96C6-4CD6-9C98-9BE7634E4431}" type="datetimeFigureOut">
              <a:rPr lang="ru-RU" smtClean="0"/>
              <a:t>07.06.2022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B2653-EEA5-47EC-9E2C-81C1F34966E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A4AB3C-96C6-4CD6-9C98-9BE7634E4431}" type="datetimeFigureOut">
              <a:rPr lang="ru-RU" smtClean="0"/>
              <a:t>07.06.2022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B2653-EEA5-47EC-9E2C-81C1F34966E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A4AB3C-96C6-4CD6-9C98-9BE7634E4431}" type="datetimeFigureOut">
              <a:rPr lang="ru-RU" smtClean="0"/>
              <a:t>07.06.2022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B2653-EEA5-47EC-9E2C-81C1F34966E7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A4AB3C-96C6-4CD6-9C98-9BE7634E4431}" type="datetimeFigureOut">
              <a:rPr lang="ru-RU" smtClean="0"/>
              <a:t>07.06.2022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B2653-EEA5-47EC-9E2C-81C1F34966E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A4AB3C-96C6-4CD6-9C98-9BE7634E4431}" type="datetimeFigureOut">
              <a:rPr lang="ru-RU" smtClean="0"/>
              <a:t>07.06.2022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B2653-EEA5-47EC-9E2C-81C1F34966E7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A4AB3C-96C6-4CD6-9C98-9BE7634E4431}" type="datetimeFigureOut">
              <a:rPr lang="ru-RU" smtClean="0"/>
              <a:t>07.06.2022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B2653-EEA5-47EC-9E2C-81C1F34966E7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A4AB3C-96C6-4CD6-9C98-9BE7634E4431}" type="datetimeFigureOut">
              <a:rPr lang="ru-RU" smtClean="0"/>
              <a:t>07.06.2022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B2653-EEA5-47EC-9E2C-81C1F34966E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A4AB3C-96C6-4CD6-9C98-9BE7634E4431}" type="datetimeFigureOut">
              <a:rPr lang="ru-RU" smtClean="0"/>
              <a:t>07.06.2022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B2653-EEA5-47EC-9E2C-81C1F34966E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A4AB3C-96C6-4CD6-9C98-9BE7634E4431}" type="datetimeFigureOut">
              <a:rPr lang="ru-RU" smtClean="0"/>
              <a:t>07.06.2022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B2653-EEA5-47EC-9E2C-81C1F34966E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A4AB3C-96C6-4CD6-9C98-9BE7634E4431}" type="datetimeFigureOut">
              <a:rPr lang="ru-RU" smtClean="0"/>
              <a:t>07.06.2022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B2653-EEA5-47EC-9E2C-81C1F34966E7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CDA4AB3C-96C6-4CD6-9C98-9BE7634E4431}" type="datetimeFigureOut">
              <a:rPr lang="ru-RU" smtClean="0"/>
              <a:t>07.06.2022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7E4B2653-EEA5-47EC-9E2C-81C1F34966E7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mc:AlternateContent xmlns:mc="http://schemas.openxmlformats.org/markup-compatibility/2006" xmlns:p14="http://schemas.microsoft.com/office/powerpoint/2010/main">
    <mc:Choice Requires="p14">
      <p:transition spd="slow" p14:dur="5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0.jpg"/><Relationship Id="rId4" Type="http://schemas.openxmlformats.org/officeDocument/2006/relationships/image" Target="../media/image19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3.jpg"/><Relationship Id="rId4" Type="http://schemas.openxmlformats.org/officeDocument/2006/relationships/image" Target="../media/image22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6.jpg"/><Relationship Id="rId4" Type="http://schemas.openxmlformats.org/officeDocument/2006/relationships/image" Target="../media/image25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9.jpg"/><Relationship Id="rId4" Type="http://schemas.openxmlformats.org/officeDocument/2006/relationships/image" Target="../media/image28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2.jpg"/><Relationship Id="rId4" Type="http://schemas.openxmlformats.org/officeDocument/2006/relationships/image" Target="../media/image31.jp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5.jpg"/><Relationship Id="rId4" Type="http://schemas.openxmlformats.org/officeDocument/2006/relationships/image" Target="../media/image34.jp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8.jpg"/><Relationship Id="rId4" Type="http://schemas.openxmlformats.org/officeDocument/2006/relationships/image" Target="../media/image37.jp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5.jpg"/><Relationship Id="rId4" Type="http://schemas.openxmlformats.org/officeDocument/2006/relationships/image" Target="../media/image44.jp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8" Type="http://schemas.microsoft.com/office/2007/relationships/hdphoto" Target="../media/hdphoto4.wdp"/><Relationship Id="rId13" Type="http://schemas.openxmlformats.org/officeDocument/2006/relationships/image" Target="../media/image53.jpeg"/><Relationship Id="rId3" Type="http://schemas.openxmlformats.org/officeDocument/2006/relationships/image" Target="../media/image48.jpeg"/><Relationship Id="rId7" Type="http://schemas.openxmlformats.org/officeDocument/2006/relationships/image" Target="../media/image50.jpeg"/><Relationship Id="rId12" Type="http://schemas.microsoft.com/office/2007/relationships/hdphoto" Target="../media/hdphoto6.wdp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Relationship Id="rId6" Type="http://schemas.microsoft.com/office/2007/relationships/hdphoto" Target="../media/hdphoto3.wdp"/><Relationship Id="rId11" Type="http://schemas.openxmlformats.org/officeDocument/2006/relationships/image" Target="../media/image52.jpeg"/><Relationship Id="rId5" Type="http://schemas.openxmlformats.org/officeDocument/2006/relationships/image" Target="../media/image49.jpeg"/><Relationship Id="rId10" Type="http://schemas.microsoft.com/office/2007/relationships/hdphoto" Target="../media/hdphoto5.wdp"/><Relationship Id="rId4" Type="http://schemas.microsoft.com/office/2007/relationships/hdphoto" Target="../media/hdphoto2.wdp"/><Relationship Id="rId9" Type="http://schemas.openxmlformats.org/officeDocument/2006/relationships/image" Target="../media/image51.jpeg"/><Relationship Id="rId14" Type="http://schemas.microsoft.com/office/2007/relationships/hdphoto" Target="../media/hdphoto7.wdp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8" Type="http://schemas.microsoft.com/office/2007/relationships/hdphoto" Target="../media/hdphoto10.wdp"/><Relationship Id="rId3" Type="http://schemas.openxmlformats.org/officeDocument/2006/relationships/image" Target="../media/image54.jpeg"/><Relationship Id="rId7" Type="http://schemas.openxmlformats.org/officeDocument/2006/relationships/image" Target="../media/image56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Relationship Id="rId6" Type="http://schemas.microsoft.com/office/2007/relationships/hdphoto" Target="../media/hdphoto9.wdp"/><Relationship Id="rId5" Type="http://schemas.openxmlformats.org/officeDocument/2006/relationships/image" Target="../media/image55.jpeg"/><Relationship Id="rId10" Type="http://schemas.microsoft.com/office/2007/relationships/hdphoto" Target="../media/hdphoto11.wdp"/><Relationship Id="rId4" Type="http://schemas.microsoft.com/office/2007/relationships/hdphoto" Target="../media/hdphoto8.wdp"/><Relationship Id="rId9" Type="http://schemas.openxmlformats.org/officeDocument/2006/relationships/image" Target="../media/image57.jpeg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35696" y="476672"/>
            <a:ext cx="5637010" cy="522079"/>
          </a:xfrm>
        </p:spPr>
        <p:txBody>
          <a:bodyPr>
            <a:normAutofit fontScale="55000" lnSpcReduction="20000"/>
          </a:bodyPr>
          <a:lstStyle/>
          <a:p>
            <a:pPr algn="ctr"/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Муниципальное бюджетное дошкольное образовательное учреждение</a:t>
            </a:r>
          </a:p>
          <a:p>
            <a:pPr algn="ctr"/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«Детский сад комбинированного вида №39»</a:t>
            </a:r>
            <a:endParaRPr lang="ru-RU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87553" y="1412776"/>
            <a:ext cx="7175351" cy="2008625"/>
          </a:xfrm>
        </p:spPr>
        <p:txBody>
          <a:bodyPr/>
          <a:lstStyle/>
          <a:p>
            <a:pPr marL="182880" indent="0" algn="ctr">
              <a:buNone/>
            </a:pPr>
            <a:r>
              <a:rPr lang="ru-RU" sz="2400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</a:rPr>
              <a:t>ПОРТФОЛИО</a:t>
            </a:r>
            <a:br>
              <a:rPr lang="ru-RU" sz="2400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</a:rPr>
            </a:br>
            <a:r>
              <a:rPr lang="ru-RU" sz="2400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</a:rPr>
              <a:t>МУЗЫКАЛЬНОГО РУКОВОДИТЕЛЯ</a:t>
            </a:r>
            <a:br>
              <a:rPr lang="ru-RU" sz="2400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</a:rPr>
            </a:br>
            <a:r>
              <a:rPr lang="ru-RU" sz="2400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</a:rPr>
              <a:t>БЕЛКОВОЙ СВЕТЛАНЫ АЛЕКСАНДРОВНЫ</a:t>
            </a:r>
            <a:endParaRPr lang="ru-RU" sz="2400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  <a:latin typeface="+mn-lt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361362" y="5867980"/>
            <a:ext cx="280831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г. Сергиев Посад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0164" y="2996952"/>
            <a:ext cx="2427734" cy="242773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bg2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cxnSp>
        <p:nvCxnSpPr>
          <p:cNvPr id="7" name="Прямая соединительная линия 6"/>
          <p:cNvCxnSpPr/>
          <p:nvPr/>
        </p:nvCxnSpPr>
        <p:spPr>
          <a:xfrm>
            <a:off x="179512" y="188640"/>
            <a:ext cx="0" cy="648072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>
            <a:off x="179512" y="188640"/>
            <a:ext cx="871296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8892480" y="188640"/>
            <a:ext cx="0" cy="648072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>
            <a:off x="179512" y="6669360"/>
            <a:ext cx="871296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433674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11560" y="1268760"/>
            <a:ext cx="8064896" cy="4680520"/>
          </a:xfrm>
        </p:spPr>
        <p:txBody>
          <a:bodyPr>
            <a:normAutofit/>
          </a:bodyPr>
          <a:lstStyle/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dirty="0">
                <a:latin typeface="Times New Roman" pitchFamily="18" charset="0"/>
                <a:cs typeface="Times New Roman" pitchFamily="18" charset="0"/>
              </a:rPr>
            </a:br>
            <a:r>
              <a:rPr lang="ru-RU" sz="1400" dirty="0"/>
              <a:t/>
            </a:r>
            <a:br>
              <a:rPr lang="ru-RU" sz="1400" dirty="0"/>
            </a:br>
            <a:r>
              <a:rPr lang="ru-RU" sz="1400" dirty="0"/>
              <a:t/>
            </a:r>
            <a:br>
              <a:rPr lang="ru-RU" sz="1400" dirty="0"/>
            </a:br>
            <a:endParaRPr lang="ru-RU" sz="1400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400" b="1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48320" y="404664"/>
            <a:ext cx="7175351" cy="1008112"/>
          </a:xfrm>
        </p:spPr>
        <p:txBody>
          <a:bodyPr/>
          <a:lstStyle/>
          <a:p>
            <a:pPr marL="182880" indent="0" algn="ctr">
              <a:buNone/>
            </a:pPr>
            <a:r>
              <a:rPr lang="ru-RU" sz="20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" pitchFamily="18" charset="0"/>
                <a:cs typeface="Times New Roman" pitchFamily="18" charset="0"/>
              </a:rPr>
              <a:t>Удостоверения, свидетельства и сертификаты</a:t>
            </a:r>
            <a:br>
              <a:rPr lang="ru-RU" sz="20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" pitchFamily="18" charset="0"/>
                <a:cs typeface="Times New Roman" pitchFamily="18" charset="0"/>
              </a:rPr>
              <a:t>о повышении квалификации</a:t>
            </a:r>
            <a:endParaRPr lang="ru-RU" sz="200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179512" y="188640"/>
            <a:ext cx="0" cy="648072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>
            <a:off x="179512" y="188640"/>
            <a:ext cx="871296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8892480" y="188640"/>
            <a:ext cx="0" cy="648072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>
            <a:off x="179512" y="6669360"/>
            <a:ext cx="871296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1273758"/>
            <a:ext cx="3456384" cy="239008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1273758"/>
            <a:ext cx="3582170" cy="239008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1116" y="3933056"/>
            <a:ext cx="3597201" cy="231005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1691588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11560" y="1268760"/>
            <a:ext cx="8064896" cy="4680520"/>
          </a:xfrm>
        </p:spPr>
        <p:txBody>
          <a:bodyPr>
            <a:normAutofit/>
          </a:bodyPr>
          <a:lstStyle/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dirty="0">
                <a:latin typeface="Times New Roman" pitchFamily="18" charset="0"/>
                <a:cs typeface="Times New Roman" pitchFamily="18" charset="0"/>
              </a:rPr>
            </a:br>
            <a:r>
              <a:rPr lang="ru-RU" sz="1400" dirty="0"/>
              <a:t/>
            </a:r>
            <a:br>
              <a:rPr lang="ru-RU" sz="1400" dirty="0"/>
            </a:br>
            <a:r>
              <a:rPr lang="ru-RU" sz="1400" dirty="0"/>
              <a:t/>
            </a:r>
            <a:br>
              <a:rPr lang="ru-RU" sz="1400" dirty="0"/>
            </a:br>
            <a:endParaRPr lang="ru-RU" sz="1400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400" b="1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48320" y="404664"/>
            <a:ext cx="7175351" cy="1008112"/>
          </a:xfrm>
        </p:spPr>
        <p:txBody>
          <a:bodyPr/>
          <a:lstStyle/>
          <a:p>
            <a:pPr marL="182880" indent="0" algn="ctr">
              <a:buNone/>
            </a:pPr>
            <a:r>
              <a:rPr lang="ru-RU" sz="20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" pitchFamily="18" charset="0"/>
                <a:cs typeface="Times New Roman" pitchFamily="18" charset="0"/>
              </a:rPr>
              <a:t>Публикации в СМИ</a:t>
            </a:r>
            <a:endParaRPr lang="ru-RU" sz="200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179512" y="188640"/>
            <a:ext cx="0" cy="648072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>
            <a:off x="179512" y="188640"/>
            <a:ext cx="871296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8892480" y="188640"/>
            <a:ext cx="0" cy="648072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>
            <a:off x="179512" y="6669360"/>
            <a:ext cx="871296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908720"/>
            <a:ext cx="2700876" cy="381642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2161" y="944724"/>
            <a:ext cx="2592288" cy="374441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8307" y="2276872"/>
            <a:ext cx="2751166" cy="388843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9122107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11560" y="1268760"/>
            <a:ext cx="8064896" cy="4680520"/>
          </a:xfrm>
        </p:spPr>
        <p:txBody>
          <a:bodyPr>
            <a:normAutofit/>
          </a:bodyPr>
          <a:lstStyle/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dirty="0">
                <a:latin typeface="Times New Roman" pitchFamily="18" charset="0"/>
                <a:cs typeface="Times New Roman" pitchFamily="18" charset="0"/>
              </a:rPr>
            </a:br>
            <a:r>
              <a:rPr lang="ru-RU" sz="1400" dirty="0"/>
              <a:t/>
            </a:r>
            <a:br>
              <a:rPr lang="ru-RU" sz="1400" dirty="0"/>
            </a:br>
            <a:r>
              <a:rPr lang="ru-RU" sz="1400" dirty="0"/>
              <a:t/>
            </a:r>
            <a:br>
              <a:rPr lang="ru-RU" sz="1400" dirty="0"/>
            </a:br>
            <a:endParaRPr lang="ru-RU" sz="1400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400" b="1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48320" y="404664"/>
            <a:ext cx="7175351" cy="1008112"/>
          </a:xfrm>
        </p:spPr>
        <p:txBody>
          <a:bodyPr/>
          <a:lstStyle/>
          <a:p>
            <a:pPr marL="182880" indent="0" algn="ctr">
              <a:buNone/>
            </a:pPr>
            <a:r>
              <a:rPr lang="ru-RU" sz="20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" pitchFamily="18" charset="0"/>
                <a:cs typeface="Times New Roman" pitchFamily="18" charset="0"/>
              </a:rPr>
              <a:t>Публикации в СМИ</a:t>
            </a:r>
            <a:endParaRPr lang="ru-RU" sz="200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179512" y="188640"/>
            <a:ext cx="0" cy="648072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>
            <a:off x="179512" y="188640"/>
            <a:ext cx="871296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8892480" y="188640"/>
            <a:ext cx="0" cy="648072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>
            <a:off x="179512" y="6669360"/>
            <a:ext cx="871296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1196752"/>
            <a:ext cx="3542230" cy="50065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5723" y="1173952"/>
            <a:ext cx="3554670" cy="502408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9865900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11560" y="1268760"/>
            <a:ext cx="8064896" cy="4680520"/>
          </a:xfrm>
        </p:spPr>
        <p:txBody>
          <a:bodyPr>
            <a:normAutofit/>
          </a:bodyPr>
          <a:lstStyle/>
          <a:p>
            <a:pPr algn="ctr"/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Мониторинг педагогической деятельности за 2020-2021 учебный год.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dirty="0">
                <a:latin typeface="Times New Roman" pitchFamily="18" charset="0"/>
                <a:cs typeface="Times New Roman" pitchFamily="18" charset="0"/>
              </a:rPr>
            </a:br>
            <a:r>
              <a:rPr lang="ru-RU" sz="1400" dirty="0"/>
              <a:t/>
            </a:r>
            <a:br>
              <a:rPr lang="ru-RU" sz="1400" dirty="0"/>
            </a:b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ВТОРАЯ ГРУППА РАННЕГО ВОЗРАСТА № 5</a:t>
            </a:r>
          </a:p>
          <a:p>
            <a:pPr algn="ctr"/>
            <a:r>
              <a:rPr lang="ru-RU" sz="1400" dirty="0"/>
              <a:t/>
            </a:r>
            <a:br>
              <a:rPr lang="ru-RU" sz="1400" dirty="0"/>
            </a:br>
            <a:endParaRPr lang="ru-RU" sz="1400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400" b="1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48320" y="404664"/>
            <a:ext cx="7175351" cy="1008112"/>
          </a:xfrm>
        </p:spPr>
        <p:txBody>
          <a:bodyPr/>
          <a:lstStyle/>
          <a:p>
            <a:pPr marL="182880" indent="0" algn="ctr">
              <a:buNone/>
            </a:pPr>
            <a:r>
              <a:rPr lang="ru-RU" sz="20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" pitchFamily="18" charset="0"/>
                <a:cs typeface="Times New Roman" pitchFamily="18" charset="0"/>
              </a:rPr>
              <a:t>РАЗДЕЛ 3.</a:t>
            </a:r>
            <a:br>
              <a:rPr lang="ru-RU" sz="20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" pitchFamily="18" charset="0"/>
                <a:cs typeface="Times New Roman" pitchFamily="18" charset="0"/>
              </a:rPr>
              <a:t>Результативность педагогической деятельности</a:t>
            </a:r>
            <a:endParaRPr lang="ru-RU" sz="200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179512" y="188640"/>
            <a:ext cx="0" cy="648072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>
            <a:off x="179512" y="188640"/>
            <a:ext cx="871296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8892480" y="188640"/>
            <a:ext cx="0" cy="648072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>
            <a:off x="179512" y="6669360"/>
            <a:ext cx="871296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2387234"/>
            <a:ext cx="3816424" cy="2900482"/>
          </a:xfrm>
          <a:prstGeom prst="rect">
            <a:avLst/>
          </a:prstGeom>
          <a:ln w="38100" cap="sq">
            <a:solidFill>
              <a:schemeClr val="bg2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8896" y="2387234"/>
            <a:ext cx="3889992" cy="2943997"/>
          </a:xfrm>
          <a:prstGeom prst="rect">
            <a:avLst/>
          </a:prstGeom>
          <a:ln w="38100" cap="sq">
            <a:solidFill>
              <a:schemeClr val="bg2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3540756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11560" y="1268760"/>
            <a:ext cx="8064896" cy="4680520"/>
          </a:xfrm>
        </p:spPr>
        <p:txBody>
          <a:bodyPr>
            <a:normAutofit/>
          </a:bodyPr>
          <a:lstStyle/>
          <a:p>
            <a:pPr algn="ctr"/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Мониторинг педагогической деятельности за 2020-2021 учебный год.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dirty="0">
                <a:latin typeface="Times New Roman" pitchFamily="18" charset="0"/>
                <a:cs typeface="Times New Roman" pitchFamily="18" charset="0"/>
              </a:rPr>
            </a:br>
            <a:r>
              <a:rPr lang="ru-RU" sz="1400" dirty="0"/>
              <a:t/>
            </a:r>
            <a:br>
              <a:rPr lang="ru-RU" sz="1400" dirty="0"/>
            </a:b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МЛАДШАЯ ГРУППА № 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6</a:t>
            </a:r>
            <a:endParaRPr lang="ru-RU" sz="14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400" dirty="0"/>
              <a:t/>
            </a:r>
            <a:br>
              <a:rPr lang="ru-RU" sz="1400" dirty="0"/>
            </a:br>
            <a:endParaRPr lang="ru-RU" sz="1400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400" b="1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48320" y="404664"/>
            <a:ext cx="7175351" cy="1008112"/>
          </a:xfrm>
        </p:spPr>
        <p:txBody>
          <a:bodyPr/>
          <a:lstStyle/>
          <a:p>
            <a:pPr marL="182880" indent="0" algn="ctr">
              <a:buNone/>
            </a:pPr>
            <a:r>
              <a:rPr lang="ru-RU" sz="20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" pitchFamily="18" charset="0"/>
                <a:cs typeface="Times New Roman" pitchFamily="18" charset="0"/>
              </a:rPr>
              <a:t>РАЗДЕЛ 3.</a:t>
            </a:r>
            <a:br>
              <a:rPr lang="ru-RU" sz="20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" pitchFamily="18" charset="0"/>
                <a:cs typeface="Times New Roman" pitchFamily="18" charset="0"/>
              </a:rPr>
              <a:t>Результативность педагогической деятельности</a:t>
            </a:r>
            <a:endParaRPr lang="ru-RU" sz="200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179512" y="188640"/>
            <a:ext cx="0" cy="648072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>
            <a:off x="179512" y="188640"/>
            <a:ext cx="871296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8892480" y="188640"/>
            <a:ext cx="0" cy="648072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>
            <a:off x="179512" y="6669360"/>
            <a:ext cx="871296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2060848"/>
            <a:ext cx="2880320" cy="2250573"/>
          </a:xfrm>
          <a:prstGeom prst="rect">
            <a:avLst/>
          </a:prstGeom>
          <a:ln w="38100" cap="sq">
            <a:solidFill>
              <a:schemeClr val="bg2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8104" y="2075118"/>
            <a:ext cx="3096344" cy="2323979"/>
          </a:xfrm>
          <a:prstGeom prst="rect">
            <a:avLst/>
          </a:prstGeom>
          <a:ln w="38100" cap="sq">
            <a:solidFill>
              <a:schemeClr val="bg2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7733" y="4399097"/>
            <a:ext cx="2676525" cy="2105025"/>
          </a:xfrm>
          <a:prstGeom prst="rect">
            <a:avLst/>
          </a:prstGeom>
          <a:ln w="38100" cap="sq">
            <a:solidFill>
              <a:schemeClr val="bg2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539021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11560" y="1268760"/>
            <a:ext cx="8064896" cy="4680520"/>
          </a:xfrm>
        </p:spPr>
        <p:txBody>
          <a:bodyPr>
            <a:normAutofit/>
          </a:bodyPr>
          <a:lstStyle/>
          <a:p>
            <a:pPr algn="ctr"/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Мониторинг педагогической деятельности за 2020-2021 учебный год.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dirty="0">
                <a:latin typeface="Times New Roman" pitchFamily="18" charset="0"/>
                <a:cs typeface="Times New Roman" pitchFamily="18" charset="0"/>
              </a:rPr>
            </a:br>
            <a:r>
              <a:rPr lang="ru-RU" sz="1400" dirty="0"/>
              <a:t/>
            </a:r>
            <a:br>
              <a:rPr lang="ru-RU" sz="1400" dirty="0"/>
            </a:b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МЛАДШАЯ ГРУППА № 7</a:t>
            </a:r>
          </a:p>
          <a:p>
            <a:pPr algn="ctr"/>
            <a:r>
              <a:rPr lang="ru-RU" sz="1400" dirty="0"/>
              <a:t/>
            </a:r>
            <a:br>
              <a:rPr lang="ru-RU" sz="1400" dirty="0"/>
            </a:br>
            <a:endParaRPr lang="ru-RU" sz="1400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400" b="1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48320" y="404664"/>
            <a:ext cx="7175351" cy="1008112"/>
          </a:xfrm>
        </p:spPr>
        <p:txBody>
          <a:bodyPr/>
          <a:lstStyle/>
          <a:p>
            <a:pPr marL="182880" indent="0" algn="ctr">
              <a:buNone/>
            </a:pPr>
            <a:r>
              <a:rPr lang="ru-RU" sz="20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" pitchFamily="18" charset="0"/>
                <a:cs typeface="Times New Roman" pitchFamily="18" charset="0"/>
              </a:rPr>
              <a:t>РАЗДЕЛ 3.</a:t>
            </a:r>
            <a:br>
              <a:rPr lang="ru-RU" sz="20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" pitchFamily="18" charset="0"/>
                <a:cs typeface="Times New Roman" pitchFamily="18" charset="0"/>
              </a:rPr>
              <a:t>Результативность педагогической деятельности</a:t>
            </a:r>
            <a:endParaRPr lang="ru-RU" sz="200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179512" y="188640"/>
            <a:ext cx="0" cy="648072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>
            <a:off x="179512" y="188640"/>
            <a:ext cx="871296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8892480" y="188640"/>
            <a:ext cx="0" cy="648072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>
            <a:off x="179512" y="6669360"/>
            <a:ext cx="871296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2102743"/>
            <a:ext cx="2971800" cy="2118345"/>
          </a:xfrm>
          <a:prstGeom prst="rect">
            <a:avLst/>
          </a:prstGeom>
          <a:ln w="38100" cap="sq">
            <a:solidFill>
              <a:schemeClr val="bg2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072" y="2060849"/>
            <a:ext cx="3009900" cy="2160240"/>
          </a:xfrm>
          <a:prstGeom prst="rect">
            <a:avLst/>
          </a:prstGeom>
          <a:ln w="38100" cap="sq">
            <a:solidFill>
              <a:schemeClr val="bg2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3808" y="4221089"/>
            <a:ext cx="3076575" cy="2343150"/>
          </a:xfrm>
          <a:prstGeom prst="rect">
            <a:avLst/>
          </a:prstGeom>
          <a:ln w="38100" cap="sq">
            <a:solidFill>
              <a:schemeClr val="bg2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9217805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11560" y="1268760"/>
            <a:ext cx="8064896" cy="4680520"/>
          </a:xfrm>
        </p:spPr>
        <p:txBody>
          <a:bodyPr>
            <a:normAutofit/>
          </a:bodyPr>
          <a:lstStyle/>
          <a:p>
            <a:pPr algn="ctr"/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Мониторинг педагогической деятельности за 2020-2021 учебный год.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dirty="0">
                <a:latin typeface="Times New Roman" pitchFamily="18" charset="0"/>
                <a:cs typeface="Times New Roman" pitchFamily="18" charset="0"/>
              </a:rPr>
            </a:br>
            <a:r>
              <a:rPr lang="ru-RU" sz="1400" dirty="0"/>
              <a:t/>
            </a:r>
            <a:br>
              <a:rPr lang="ru-RU" sz="1400" dirty="0"/>
            </a:b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СРЕДНЯЯ ГРУППА № 8</a:t>
            </a:r>
          </a:p>
          <a:p>
            <a:pPr algn="ctr"/>
            <a:r>
              <a:rPr lang="ru-RU" sz="1400" dirty="0"/>
              <a:t/>
            </a:r>
            <a:br>
              <a:rPr lang="ru-RU" sz="1400" dirty="0"/>
            </a:br>
            <a:endParaRPr lang="ru-RU" sz="1400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400" b="1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48320" y="404664"/>
            <a:ext cx="7175351" cy="1008112"/>
          </a:xfrm>
        </p:spPr>
        <p:txBody>
          <a:bodyPr/>
          <a:lstStyle/>
          <a:p>
            <a:pPr marL="182880" indent="0" algn="ctr">
              <a:buNone/>
            </a:pPr>
            <a:r>
              <a:rPr lang="ru-RU" sz="20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" pitchFamily="18" charset="0"/>
                <a:cs typeface="Times New Roman" pitchFamily="18" charset="0"/>
              </a:rPr>
              <a:t>РАЗДЕЛ 3.</a:t>
            </a:r>
            <a:br>
              <a:rPr lang="ru-RU" sz="20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" pitchFamily="18" charset="0"/>
                <a:cs typeface="Times New Roman" pitchFamily="18" charset="0"/>
              </a:rPr>
              <a:t>Результативность педагогической деятельности</a:t>
            </a:r>
            <a:endParaRPr lang="ru-RU" sz="200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179512" y="188640"/>
            <a:ext cx="0" cy="648072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>
            <a:off x="179512" y="188640"/>
            <a:ext cx="871296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8892480" y="188640"/>
            <a:ext cx="0" cy="648072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>
            <a:off x="179512" y="6669360"/>
            <a:ext cx="871296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130" y="2034231"/>
            <a:ext cx="3067050" cy="2171700"/>
          </a:xfrm>
          <a:prstGeom prst="rect">
            <a:avLst/>
          </a:prstGeom>
          <a:ln w="38100" cap="sq">
            <a:solidFill>
              <a:schemeClr val="bg2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8064" y="2034232"/>
            <a:ext cx="3019425" cy="2171700"/>
          </a:xfrm>
          <a:prstGeom prst="rect">
            <a:avLst/>
          </a:prstGeom>
          <a:ln w="38100" cap="sq">
            <a:solidFill>
              <a:schemeClr val="bg2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7824" y="4156946"/>
            <a:ext cx="2880319" cy="2366909"/>
          </a:xfrm>
          <a:prstGeom prst="rect">
            <a:avLst/>
          </a:prstGeom>
          <a:ln w="38100" cap="sq">
            <a:solidFill>
              <a:schemeClr val="bg2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2828911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11560" y="1268760"/>
            <a:ext cx="8064896" cy="4680520"/>
          </a:xfrm>
        </p:spPr>
        <p:txBody>
          <a:bodyPr>
            <a:normAutofit/>
          </a:bodyPr>
          <a:lstStyle/>
          <a:p>
            <a:pPr algn="ctr"/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Мониторинг педагогической деятельности за 2020-2021 учебный год.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dirty="0">
                <a:latin typeface="Times New Roman" pitchFamily="18" charset="0"/>
                <a:cs typeface="Times New Roman" pitchFamily="18" charset="0"/>
              </a:rPr>
            </a:br>
            <a:r>
              <a:rPr lang="ru-RU" sz="1400" dirty="0"/>
              <a:t/>
            </a:r>
            <a:br>
              <a:rPr lang="ru-RU" sz="1400" dirty="0"/>
            </a:b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СВОДНАЯ ТАБЛИЦА</a:t>
            </a:r>
          </a:p>
          <a:p>
            <a:pPr algn="ctr"/>
            <a:r>
              <a:rPr lang="ru-RU" sz="1400" dirty="0"/>
              <a:t/>
            </a:r>
            <a:br>
              <a:rPr lang="ru-RU" sz="1400" dirty="0"/>
            </a:br>
            <a:endParaRPr lang="ru-RU" sz="1400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400" b="1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48320" y="404664"/>
            <a:ext cx="7175351" cy="1008112"/>
          </a:xfrm>
        </p:spPr>
        <p:txBody>
          <a:bodyPr/>
          <a:lstStyle/>
          <a:p>
            <a:pPr marL="182880" indent="0" algn="ctr">
              <a:buNone/>
            </a:pPr>
            <a:r>
              <a:rPr lang="ru-RU" sz="20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" pitchFamily="18" charset="0"/>
                <a:cs typeface="Times New Roman" pitchFamily="18" charset="0"/>
              </a:rPr>
              <a:t>РАЗДЕЛ 3.</a:t>
            </a:r>
            <a:br>
              <a:rPr lang="ru-RU" sz="20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" pitchFamily="18" charset="0"/>
                <a:cs typeface="Times New Roman" pitchFamily="18" charset="0"/>
              </a:rPr>
              <a:t>Результативность педагогической деятельности</a:t>
            </a:r>
            <a:endParaRPr lang="ru-RU" sz="200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179512" y="188640"/>
            <a:ext cx="0" cy="648072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>
            <a:off x="179512" y="188640"/>
            <a:ext cx="871296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8892480" y="188640"/>
            <a:ext cx="0" cy="648072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>
            <a:off x="179512" y="6669360"/>
            <a:ext cx="871296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2060849"/>
            <a:ext cx="3083909" cy="2232248"/>
          </a:xfrm>
          <a:prstGeom prst="rect">
            <a:avLst/>
          </a:prstGeom>
          <a:ln w="38100" cap="sq">
            <a:solidFill>
              <a:schemeClr val="bg2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096" y="2060849"/>
            <a:ext cx="3200400" cy="2232248"/>
          </a:xfrm>
          <a:prstGeom prst="rect">
            <a:avLst/>
          </a:prstGeom>
          <a:ln w="38100" cap="sq">
            <a:solidFill>
              <a:schemeClr val="bg2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6494" y="4164427"/>
            <a:ext cx="2819003" cy="2343799"/>
          </a:xfrm>
          <a:prstGeom prst="rect">
            <a:avLst/>
          </a:prstGeom>
          <a:ln w="38100" cap="sq">
            <a:solidFill>
              <a:schemeClr val="bg2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6672178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11560" y="1268760"/>
            <a:ext cx="8064896" cy="4680520"/>
          </a:xfrm>
        </p:spPr>
        <p:txBody>
          <a:bodyPr>
            <a:normAutofit/>
          </a:bodyPr>
          <a:lstStyle/>
          <a:p>
            <a:pPr algn="ctr"/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Мониторинг педагогической деятельности за 2021-2022 учебный год.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dirty="0">
                <a:latin typeface="Times New Roman" pitchFamily="18" charset="0"/>
                <a:cs typeface="Times New Roman" pitchFamily="18" charset="0"/>
              </a:rPr>
            </a:br>
            <a:r>
              <a:rPr lang="ru-RU" sz="1400" dirty="0"/>
              <a:t/>
            </a:r>
            <a:br>
              <a:rPr lang="ru-RU" sz="1400" dirty="0"/>
            </a:b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ВТОРАЯ ГРУППА РАННЕГО ВОЗРАСТА №5</a:t>
            </a:r>
          </a:p>
          <a:p>
            <a:pPr algn="ctr"/>
            <a:r>
              <a:rPr lang="ru-RU" sz="1400" dirty="0"/>
              <a:t/>
            </a:r>
            <a:br>
              <a:rPr lang="ru-RU" sz="1400" dirty="0"/>
            </a:br>
            <a:endParaRPr lang="ru-RU" sz="1400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400" b="1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48320" y="404664"/>
            <a:ext cx="7175351" cy="1008112"/>
          </a:xfrm>
        </p:spPr>
        <p:txBody>
          <a:bodyPr/>
          <a:lstStyle/>
          <a:p>
            <a:pPr marL="182880" indent="0" algn="ctr">
              <a:buNone/>
            </a:pPr>
            <a:r>
              <a:rPr lang="ru-RU" sz="20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" pitchFamily="18" charset="0"/>
                <a:cs typeface="Times New Roman" pitchFamily="18" charset="0"/>
              </a:rPr>
              <a:t>РАЗДЕЛ 3.</a:t>
            </a:r>
            <a:br>
              <a:rPr lang="ru-RU" sz="20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" pitchFamily="18" charset="0"/>
                <a:cs typeface="Times New Roman" pitchFamily="18" charset="0"/>
              </a:rPr>
              <a:t>Результативность педагогической деятельности</a:t>
            </a:r>
            <a:endParaRPr lang="ru-RU" sz="200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179512" y="188640"/>
            <a:ext cx="0" cy="648072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>
            <a:off x="179512" y="188640"/>
            <a:ext cx="871296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8892480" y="188640"/>
            <a:ext cx="0" cy="648072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>
            <a:off x="179512" y="6669360"/>
            <a:ext cx="871296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039" y="2147126"/>
            <a:ext cx="3312369" cy="1983297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2166938"/>
            <a:ext cx="3889925" cy="1963486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7850" y="4242939"/>
            <a:ext cx="4524350" cy="22226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39620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11560" y="1268760"/>
            <a:ext cx="8064896" cy="4680520"/>
          </a:xfrm>
        </p:spPr>
        <p:txBody>
          <a:bodyPr>
            <a:normAutofit/>
          </a:bodyPr>
          <a:lstStyle/>
          <a:p>
            <a:pPr algn="ctr"/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Мониторинг педагогической деятельности за 2021-2022 учебный год.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dirty="0">
                <a:latin typeface="Times New Roman" pitchFamily="18" charset="0"/>
                <a:cs typeface="Times New Roman" pitchFamily="18" charset="0"/>
              </a:rPr>
            </a:br>
            <a:r>
              <a:rPr lang="ru-RU" sz="1400" dirty="0"/>
              <a:t/>
            </a:r>
            <a:br>
              <a:rPr lang="ru-RU" sz="1400" dirty="0"/>
            </a:b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МЛАДШАЯ ГРУППА №8</a:t>
            </a:r>
          </a:p>
          <a:p>
            <a:pPr algn="ctr"/>
            <a:r>
              <a:rPr lang="ru-RU" sz="1400" dirty="0"/>
              <a:t/>
            </a:r>
            <a:br>
              <a:rPr lang="ru-RU" sz="1400" dirty="0"/>
            </a:br>
            <a:endParaRPr lang="ru-RU" sz="1400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400" b="1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48320" y="404664"/>
            <a:ext cx="7175351" cy="1008112"/>
          </a:xfrm>
        </p:spPr>
        <p:txBody>
          <a:bodyPr/>
          <a:lstStyle/>
          <a:p>
            <a:pPr marL="182880" indent="0" algn="ctr">
              <a:buNone/>
            </a:pPr>
            <a:r>
              <a:rPr lang="ru-RU" sz="20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" pitchFamily="18" charset="0"/>
                <a:cs typeface="Times New Roman" pitchFamily="18" charset="0"/>
              </a:rPr>
              <a:t>РАЗДЕЛ 3.</a:t>
            </a:r>
            <a:br>
              <a:rPr lang="ru-RU" sz="20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" pitchFamily="18" charset="0"/>
                <a:cs typeface="Times New Roman" pitchFamily="18" charset="0"/>
              </a:rPr>
              <a:t>Результативность педагогической деятельности</a:t>
            </a:r>
            <a:endParaRPr lang="ru-RU" sz="200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179512" y="188640"/>
            <a:ext cx="0" cy="648072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>
            <a:off x="179512" y="188640"/>
            <a:ext cx="871296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8892480" y="188640"/>
            <a:ext cx="0" cy="648072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>
            <a:off x="179512" y="6669360"/>
            <a:ext cx="871296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964" y="2060848"/>
            <a:ext cx="3810448" cy="201128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4134" y="2060848"/>
            <a:ext cx="3779777" cy="201128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7704" y="4297062"/>
            <a:ext cx="4248472" cy="20869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57114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11560" y="1124744"/>
            <a:ext cx="8064896" cy="4824536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Раздел 1. Общие сведения о педагогическом работнике</a:t>
            </a:r>
          </a:p>
          <a:p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Раздел 2. Копии документов</a:t>
            </a:r>
          </a:p>
          <a:p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Раздел 3. Результативность педагогической деятельности</a:t>
            </a:r>
          </a:p>
          <a:p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Раздел 4. </a:t>
            </a:r>
            <a:r>
              <a:rPr lang="ru-RU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Результативность педагогической деятельности</a:t>
            </a:r>
            <a:endParaRPr lang="ru-RU" b="1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Раздел 5. Научно-методическая деятельность и инновационная педагогического работника</a:t>
            </a:r>
          </a:p>
          <a:p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Раздел 6. Учебно-методическая и техническая база</a:t>
            </a:r>
          </a:p>
          <a:p>
            <a:endParaRPr lang="ru-RU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48320" y="404664"/>
            <a:ext cx="7175351" cy="648072"/>
          </a:xfrm>
        </p:spPr>
        <p:txBody>
          <a:bodyPr/>
          <a:lstStyle/>
          <a:p>
            <a:pPr marL="182880" indent="0" algn="ctr">
              <a:buNone/>
            </a:pPr>
            <a:r>
              <a:rPr lang="ru-RU" sz="2400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</a:rPr>
              <a:t>СОДЕРЖАНИЕ:</a:t>
            </a:r>
            <a:endParaRPr lang="ru-RU" sz="2400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  <a:latin typeface="+mn-lt"/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179512" y="188640"/>
            <a:ext cx="0" cy="648072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>
            <a:off x="179512" y="188640"/>
            <a:ext cx="871296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8892480" y="188640"/>
            <a:ext cx="0" cy="648072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>
            <a:off x="179512" y="6669360"/>
            <a:ext cx="871296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0571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11560" y="1268760"/>
            <a:ext cx="8064896" cy="4680520"/>
          </a:xfrm>
        </p:spPr>
        <p:txBody>
          <a:bodyPr>
            <a:normAutofit/>
          </a:bodyPr>
          <a:lstStyle/>
          <a:p>
            <a:pPr algn="ctr"/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Мониторинг педагогической деятельности за 2021-2022 учебный год.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dirty="0">
                <a:latin typeface="Times New Roman" pitchFamily="18" charset="0"/>
                <a:cs typeface="Times New Roman" pitchFamily="18" charset="0"/>
              </a:rPr>
            </a:br>
            <a:r>
              <a:rPr lang="ru-RU" sz="1400" dirty="0"/>
              <a:t/>
            </a:r>
            <a:br>
              <a:rPr lang="ru-RU" sz="1400" dirty="0"/>
            </a:b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СРЕДНЯЯЯ ГРУППА №6</a:t>
            </a:r>
          </a:p>
          <a:p>
            <a:pPr algn="ctr"/>
            <a:r>
              <a:rPr lang="ru-RU" sz="1400" dirty="0"/>
              <a:t/>
            </a:r>
            <a:br>
              <a:rPr lang="ru-RU" sz="1400" dirty="0"/>
            </a:br>
            <a:endParaRPr lang="ru-RU" sz="1400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400" b="1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48320" y="404664"/>
            <a:ext cx="7175351" cy="1008112"/>
          </a:xfrm>
        </p:spPr>
        <p:txBody>
          <a:bodyPr/>
          <a:lstStyle/>
          <a:p>
            <a:pPr marL="182880" indent="0" algn="ctr">
              <a:buNone/>
            </a:pPr>
            <a:r>
              <a:rPr lang="ru-RU" sz="20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" pitchFamily="18" charset="0"/>
                <a:cs typeface="Times New Roman" pitchFamily="18" charset="0"/>
              </a:rPr>
              <a:t>РАЗДЕЛ 3.</a:t>
            </a:r>
            <a:br>
              <a:rPr lang="ru-RU" sz="20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" pitchFamily="18" charset="0"/>
                <a:cs typeface="Times New Roman" pitchFamily="18" charset="0"/>
              </a:rPr>
              <a:t>Результативность педагогической деятельности</a:t>
            </a:r>
            <a:endParaRPr lang="ru-RU" sz="200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179512" y="188640"/>
            <a:ext cx="0" cy="648072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>
            <a:off x="179512" y="188640"/>
            <a:ext cx="871296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8892480" y="188640"/>
            <a:ext cx="0" cy="648072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>
            <a:off x="179512" y="6669360"/>
            <a:ext cx="871296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844" y="2094904"/>
            <a:ext cx="4115574" cy="2073201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072" y="2094904"/>
            <a:ext cx="3123127" cy="2073201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3727" y="4437112"/>
            <a:ext cx="3784538" cy="19688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91738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11560" y="1268760"/>
            <a:ext cx="8064896" cy="4680520"/>
          </a:xfrm>
        </p:spPr>
        <p:txBody>
          <a:bodyPr>
            <a:normAutofit/>
          </a:bodyPr>
          <a:lstStyle/>
          <a:p>
            <a:pPr algn="ctr"/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Мониторинг педагогической деятельности за 2021-2022 учебный год.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dirty="0">
                <a:latin typeface="Times New Roman" pitchFamily="18" charset="0"/>
                <a:cs typeface="Times New Roman" pitchFamily="18" charset="0"/>
              </a:rPr>
            </a:br>
            <a:r>
              <a:rPr lang="ru-RU" sz="1400" dirty="0"/>
              <a:t/>
            </a:r>
            <a:br>
              <a:rPr lang="ru-RU" sz="1400" dirty="0"/>
            </a:b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СРЕДНЯЯЯ ГРУППА № 1</a:t>
            </a:r>
          </a:p>
          <a:p>
            <a:pPr algn="ctr"/>
            <a:r>
              <a:rPr lang="ru-RU" sz="1400" dirty="0"/>
              <a:t/>
            </a:r>
            <a:br>
              <a:rPr lang="ru-RU" sz="1400" dirty="0"/>
            </a:br>
            <a:endParaRPr lang="ru-RU" sz="1400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400" b="1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48320" y="404664"/>
            <a:ext cx="7175351" cy="1008112"/>
          </a:xfrm>
        </p:spPr>
        <p:txBody>
          <a:bodyPr/>
          <a:lstStyle/>
          <a:p>
            <a:pPr marL="182880" indent="0" algn="ctr">
              <a:buNone/>
            </a:pPr>
            <a:r>
              <a:rPr lang="ru-RU" sz="20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" pitchFamily="18" charset="0"/>
                <a:cs typeface="Times New Roman" pitchFamily="18" charset="0"/>
              </a:rPr>
              <a:t>РАЗДЕЛ 3.</a:t>
            </a:r>
            <a:br>
              <a:rPr lang="ru-RU" sz="20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" pitchFamily="18" charset="0"/>
                <a:cs typeface="Times New Roman" pitchFamily="18" charset="0"/>
              </a:rPr>
              <a:t>Результативность педагогической деятельности</a:t>
            </a:r>
            <a:endParaRPr lang="ru-RU" sz="200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179512" y="188640"/>
            <a:ext cx="0" cy="648072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>
            <a:off x="179512" y="188640"/>
            <a:ext cx="871296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8892480" y="188640"/>
            <a:ext cx="0" cy="648072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>
            <a:off x="179512" y="6669360"/>
            <a:ext cx="871296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6362" y="2420888"/>
            <a:ext cx="6391275" cy="3390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59759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11560" y="1268760"/>
            <a:ext cx="8064896" cy="4680520"/>
          </a:xfrm>
        </p:spPr>
        <p:txBody>
          <a:bodyPr>
            <a:normAutofit/>
          </a:bodyPr>
          <a:lstStyle/>
          <a:p>
            <a:pPr algn="ctr"/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Мониторинг педагогической деятельности за 2021-2022 учебный год.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dirty="0">
                <a:latin typeface="Times New Roman" pitchFamily="18" charset="0"/>
                <a:cs typeface="Times New Roman" pitchFamily="18" charset="0"/>
              </a:rPr>
            </a:br>
            <a:r>
              <a:rPr lang="ru-RU" sz="1400" dirty="0"/>
              <a:t/>
            </a:r>
            <a:br>
              <a:rPr lang="ru-RU" sz="1400" dirty="0"/>
            </a:b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СТАРШАЯ ГРУППА № 2</a:t>
            </a:r>
          </a:p>
          <a:p>
            <a:pPr algn="ctr"/>
            <a:r>
              <a:rPr lang="ru-RU" sz="1400" dirty="0"/>
              <a:t/>
            </a:r>
            <a:br>
              <a:rPr lang="ru-RU" sz="1400" dirty="0"/>
            </a:br>
            <a:endParaRPr lang="ru-RU" sz="1400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400" b="1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48320" y="404664"/>
            <a:ext cx="7175351" cy="1008112"/>
          </a:xfrm>
        </p:spPr>
        <p:txBody>
          <a:bodyPr/>
          <a:lstStyle/>
          <a:p>
            <a:pPr marL="182880" indent="0" algn="ctr">
              <a:buNone/>
            </a:pPr>
            <a:r>
              <a:rPr lang="ru-RU" sz="20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" pitchFamily="18" charset="0"/>
                <a:cs typeface="Times New Roman" pitchFamily="18" charset="0"/>
              </a:rPr>
              <a:t>РАЗДЕЛ 3.</a:t>
            </a:r>
            <a:br>
              <a:rPr lang="ru-RU" sz="20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" pitchFamily="18" charset="0"/>
                <a:cs typeface="Times New Roman" pitchFamily="18" charset="0"/>
              </a:rPr>
              <a:t>Результативность педагогической деятельности</a:t>
            </a:r>
            <a:endParaRPr lang="ru-RU" sz="200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179512" y="188640"/>
            <a:ext cx="0" cy="648072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>
            <a:off x="179512" y="188640"/>
            <a:ext cx="871296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8892480" y="188640"/>
            <a:ext cx="0" cy="648072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>
            <a:off x="179512" y="6669360"/>
            <a:ext cx="871296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664" y="2305631"/>
            <a:ext cx="6362700" cy="3333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81517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11560" y="1268760"/>
            <a:ext cx="8064896" cy="4680520"/>
          </a:xfrm>
        </p:spPr>
        <p:txBody>
          <a:bodyPr>
            <a:normAutofit/>
          </a:bodyPr>
          <a:lstStyle/>
          <a:p>
            <a:pPr algn="ctr"/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Мониторинг педагогической деятельности за 2021-2022 учебный год.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dirty="0">
                <a:latin typeface="Times New Roman" pitchFamily="18" charset="0"/>
                <a:cs typeface="Times New Roman" pitchFamily="18" charset="0"/>
              </a:rPr>
            </a:br>
            <a:r>
              <a:rPr lang="ru-RU" sz="1400" dirty="0"/>
              <a:t/>
            </a:r>
            <a:br>
              <a:rPr lang="ru-RU" sz="1400" dirty="0"/>
            </a:b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ПОДГОТОВИТЕЛЬНАЯ ГРУППА № 3</a:t>
            </a:r>
          </a:p>
          <a:p>
            <a:pPr algn="ctr"/>
            <a:r>
              <a:rPr lang="ru-RU" sz="1400" dirty="0"/>
              <a:t/>
            </a:r>
            <a:br>
              <a:rPr lang="ru-RU" sz="1400" dirty="0"/>
            </a:br>
            <a:endParaRPr lang="ru-RU" sz="1400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400" b="1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48320" y="404664"/>
            <a:ext cx="7175351" cy="1008112"/>
          </a:xfrm>
        </p:spPr>
        <p:txBody>
          <a:bodyPr/>
          <a:lstStyle/>
          <a:p>
            <a:pPr marL="182880" indent="0" algn="ctr">
              <a:buNone/>
            </a:pPr>
            <a:r>
              <a:rPr lang="ru-RU" sz="20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" pitchFamily="18" charset="0"/>
                <a:cs typeface="Times New Roman" pitchFamily="18" charset="0"/>
              </a:rPr>
              <a:t>РАЗДЕЛ 3.</a:t>
            </a:r>
            <a:br>
              <a:rPr lang="ru-RU" sz="20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" pitchFamily="18" charset="0"/>
                <a:cs typeface="Times New Roman" pitchFamily="18" charset="0"/>
              </a:rPr>
              <a:t>Результативность педагогической деятельности</a:t>
            </a:r>
            <a:endParaRPr lang="ru-RU" sz="200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179512" y="188640"/>
            <a:ext cx="0" cy="648072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>
            <a:off x="179512" y="188640"/>
            <a:ext cx="871296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8892480" y="188640"/>
            <a:ext cx="0" cy="648072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>
            <a:off x="179512" y="6669360"/>
            <a:ext cx="871296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0650" y="2420888"/>
            <a:ext cx="6362700" cy="3438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40240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11560" y="1268760"/>
            <a:ext cx="8064896" cy="4680520"/>
          </a:xfrm>
        </p:spPr>
        <p:txBody>
          <a:bodyPr>
            <a:normAutofit/>
          </a:bodyPr>
          <a:lstStyle/>
          <a:p>
            <a:pPr algn="ctr"/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Мониторинг педагогической деятельности за 2021-2022 учебный год.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dirty="0">
                <a:latin typeface="Times New Roman" pitchFamily="18" charset="0"/>
                <a:cs typeface="Times New Roman" pitchFamily="18" charset="0"/>
              </a:rPr>
            </a:br>
            <a:r>
              <a:rPr lang="ru-RU" sz="1400" dirty="0"/>
              <a:t/>
            </a:r>
            <a:br>
              <a:rPr lang="ru-RU" sz="1400" dirty="0"/>
            </a:b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ПОДГОТОВИТЕЛЬНАЯ ГРУППА № 4</a:t>
            </a:r>
          </a:p>
          <a:p>
            <a:pPr algn="ctr"/>
            <a:r>
              <a:rPr lang="ru-RU" sz="1400" dirty="0"/>
              <a:t/>
            </a:r>
            <a:br>
              <a:rPr lang="ru-RU" sz="1400" dirty="0"/>
            </a:br>
            <a:endParaRPr lang="ru-RU" sz="1400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400" b="1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48320" y="404664"/>
            <a:ext cx="7175351" cy="1008112"/>
          </a:xfrm>
        </p:spPr>
        <p:txBody>
          <a:bodyPr/>
          <a:lstStyle/>
          <a:p>
            <a:pPr marL="182880" indent="0" algn="ctr">
              <a:buNone/>
            </a:pPr>
            <a:r>
              <a:rPr lang="ru-RU" sz="20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" pitchFamily="18" charset="0"/>
                <a:cs typeface="Times New Roman" pitchFamily="18" charset="0"/>
              </a:rPr>
              <a:t>РАЗДЕЛ 3.</a:t>
            </a:r>
            <a:br>
              <a:rPr lang="ru-RU" sz="20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" pitchFamily="18" charset="0"/>
                <a:cs typeface="Times New Roman" pitchFamily="18" charset="0"/>
              </a:rPr>
              <a:t>Результативность педагогической деятельности</a:t>
            </a:r>
            <a:endParaRPr lang="ru-RU" sz="200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179512" y="188640"/>
            <a:ext cx="0" cy="648072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>
            <a:off x="179512" y="188640"/>
            <a:ext cx="871296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8892480" y="188640"/>
            <a:ext cx="0" cy="648072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>
            <a:off x="179512" y="6669360"/>
            <a:ext cx="871296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1783" y="2564904"/>
            <a:ext cx="6448425" cy="3629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11352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11560" y="1268760"/>
            <a:ext cx="8064896" cy="4680520"/>
          </a:xfrm>
        </p:spPr>
        <p:txBody>
          <a:bodyPr>
            <a:normAutofit/>
          </a:bodyPr>
          <a:lstStyle/>
          <a:p>
            <a:pPr algn="ctr"/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Мониторинг педагогической деятельности за 2021-2022 учебный год.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dirty="0">
                <a:latin typeface="Times New Roman" pitchFamily="18" charset="0"/>
                <a:cs typeface="Times New Roman" pitchFamily="18" charset="0"/>
              </a:rPr>
            </a:br>
            <a:r>
              <a:rPr lang="ru-RU" sz="1400" dirty="0"/>
              <a:t/>
            </a:r>
            <a:br>
              <a:rPr lang="ru-RU" sz="1400" dirty="0"/>
            </a:b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СВОДНАЯ ТАБЛИЦА</a:t>
            </a:r>
          </a:p>
          <a:p>
            <a:pPr algn="ctr"/>
            <a:r>
              <a:rPr lang="ru-RU" sz="1400" dirty="0"/>
              <a:t/>
            </a:r>
            <a:br>
              <a:rPr lang="ru-RU" sz="1400" dirty="0"/>
            </a:br>
            <a:endParaRPr lang="ru-RU" sz="1400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400" b="1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48320" y="404664"/>
            <a:ext cx="7175351" cy="1008112"/>
          </a:xfrm>
        </p:spPr>
        <p:txBody>
          <a:bodyPr/>
          <a:lstStyle/>
          <a:p>
            <a:pPr marL="182880" indent="0" algn="ctr">
              <a:buNone/>
            </a:pPr>
            <a:r>
              <a:rPr lang="ru-RU" sz="20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" pitchFamily="18" charset="0"/>
                <a:cs typeface="Times New Roman" pitchFamily="18" charset="0"/>
              </a:rPr>
              <a:t>РАЗДЕЛ 3.</a:t>
            </a:r>
            <a:br>
              <a:rPr lang="ru-RU" sz="20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" pitchFamily="18" charset="0"/>
                <a:cs typeface="Times New Roman" pitchFamily="18" charset="0"/>
              </a:rPr>
              <a:t>Результативность педагогической деятельности</a:t>
            </a:r>
            <a:endParaRPr lang="ru-RU" sz="200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179512" y="188640"/>
            <a:ext cx="0" cy="648072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>
            <a:off x="179512" y="188640"/>
            <a:ext cx="871296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8892480" y="188640"/>
            <a:ext cx="0" cy="648072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>
            <a:off x="179512" y="6669360"/>
            <a:ext cx="871296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2132856"/>
            <a:ext cx="2520280" cy="209510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2132856"/>
            <a:ext cx="3723554" cy="2029683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9772" y="4168658"/>
            <a:ext cx="4032448" cy="2312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9834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11560" y="1268760"/>
            <a:ext cx="8064896" cy="4680520"/>
          </a:xfrm>
        </p:spPr>
        <p:txBody>
          <a:bodyPr>
            <a:normAutofit/>
          </a:bodyPr>
          <a:lstStyle/>
          <a:p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Мониторинг педагогической деятельности за 2021-2022 учебный год.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dirty="0">
                <a:latin typeface="Times New Roman" pitchFamily="18" charset="0"/>
                <a:cs typeface="Times New Roman" pitchFamily="18" charset="0"/>
              </a:rPr>
            </a:br>
            <a:r>
              <a:rPr lang="ru-RU" sz="1400" dirty="0"/>
              <a:t/>
            </a:r>
            <a:br>
              <a:rPr lang="ru-RU" sz="1400" dirty="0"/>
            </a:b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ВЫВОД:</a:t>
            </a:r>
          </a:p>
          <a:p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о 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итогам мониторинга мы 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можем увидеть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, что процент детей с 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низкими показателями 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снизился. У многих 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детей выросли 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средние показатели. 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Процент детей 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с высоким уровнем 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музыкального развития 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вырос 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во всех группах за 2021-2022 г. в ДОУ.</a:t>
            </a:r>
          </a:p>
          <a:p>
            <a:pPr algn="ctr"/>
            <a:r>
              <a:rPr lang="ru-RU" sz="1400" dirty="0"/>
              <a:t/>
            </a:r>
            <a:br>
              <a:rPr lang="ru-RU" sz="1400" dirty="0"/>
            </a:br>
            <a:endParaRPr lang="ru-RU" sz="1400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400" b="1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48320" y="404664"/>
            <a:ext cx="7175351" cy="1008112"/>
          </a:xfrm>
        </p:spPr>
        <p:txBody>
          <a:bodyPr/>
          <a:lstStyle/>
          <a:p>
            <a:pPr marL="182880" indent="0" algn="ctr">
              <a:buNone/>
            </a:pPr>
            <a:r>
              <a:rPr lang="ru-RU" sz="20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" pitchFamily="18" charset="0"/>
                <a:cs typeface="Times New Roman" pitchFamily="18" charset="0"/>
              </a:rPr>
              <a:t>РАЗДЕЛ 4.</a:t>
            </a:r>
            <a:br>
              <a:rPr lang="ru-RU" sz="20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" pitchFamily="18" charset="0"/>
                <a:cs typeface="Times New Roman" pitchFamily="18" charset="0"/>
              </a:rPr>
              <a:t>Результативность педагогической деятельности</a:t>
            </a:r>
            <a:endParaRPr lang="ru-RU" sz="200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179512" y="188640"/>
            <a:ext cx="0" cy="648072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>
            <a:off x="179512" y="188640"/>
            <a:ext cx="871296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8892480" y="188640"/>
            <a:ext cx="0" cy="648072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>
            <a:off x="179512" y="6669360"/>
            <a:ext cx="871296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593007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11560" y="1268760"/>
            <a:ext cx="8064896" cy="5256584"/>
          </a:xfrm>
        </p:spPr>
        <p:txBody>
          <a:bodyPr>
            <a:normAutofit fontScale="77500" lnSpcReduction="20000"/>
          </a:bodyPr>
          <a:lstStyle/>
          <a:p>
            <a:pPr>
              <a:lnSpc>
                <a:spcPct val="120000"/>
              </a:lnSpc>
            </a:pPr>
            <a:r>
              <a:rPr lang="ru-RU" sz="1800" b="1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1). ТВОРЧЕСКИЙ ПРОЕКТ "СКАЗКА В МУЗЫКЕ"</a:t>
            </a:r>
            <a:br>
              <a:rPr lang="ru-RU" sz="1800" b="1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АКТУАЛЬНОСТЬ</a:t>
            </a:r>
            <a:r>
              <a:rPr lang="ru-RU" sz="1800" b="1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Дошкольный период детства общепризнан, как начальный этап развития внутреннего мира</a:t>
            </a:r>
            <a:br>
              <a:rPr lang="ru-RU" sz="18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ребенка, его духовности, формирования общечеловеческих ценностей.</a:t>
            </a:r>
            <a:br>
              <a:rPr lang="ru-RU" sz="18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Приобщение ребенка к музыке вводит его в мир волнующих, радостных переживаний,</a:t>
            </a:r>
            <a:br>
              <a:rPr lang="ru-RU" sz="18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открывает ему путь эстетического освоения жизни. Искусство является стержневым компонентом</a:t>
            </a:r>
            <a:br>
              <a:rPr lang="ru-RU" sz="18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современного дошкольного образовательного процесса. Оно влияет на формирование целостной,</a:t>
            </a:r>
            <a:br>
              <a:rPr lang="ru-RU" sz="18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всесторонне и гармонично развитой личности, становление его культуры, потребностей,</a:t>
            </a:r>
            <a:br>
              <a:rPr lang="ru-RU" sz="18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интересов, способностей, мотиваций необходимых для дальнейшего успешного обучения,</a:t>
            </a:r>
            <a:br>
              <a:rPr lang="ru-RU" sz="18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развития, социализации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Для того, чтобы формировать у детей целостную картину мира, необходимо максимально</a:t>
            </a:r>
            <a:br>
              <a:rPr lang="ru-RU" sz="18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синтезировать виды искусства, которые позволяют «озвучить» и «оживить» картину, музыку,</a:t>
            </a:r>
            <a:br>
              <a:rPr lang="ru-RU" sz="18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пробудить целую гамму чувств и ассоциаций.</a:t>
            </a:r>
            <a:br>
              <a:rPr lang="ru-RU" sz="18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Жанр сказки наиболее доступен для восприятия детьми дошкольного возраста, а язык сказки</a:t>
            </a:r>
            <a:br>
              <a:rPr lang="ru-RU" sz="18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близок и понятен. Между музыкальной и речевой интонацией много общего.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20000"/>
              </a:lnSpc>
            </a:pP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Тема «Сказка в музыке», обладает мощным ресурсом для прочувствованного и осознанного</a:t>
            </a:r>
            <a:br>
              <a:rPr lang="ru-RU" sz="18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восприятия музыки, постижения выразительного смысла ее языка в сравнении с языками</a:t>
            </a:r>
            <a:br>
              <a:rPr lang="ru-RU" sz="18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других искусств, дает возможность выразить свои впечатления в различных проявлениях</a:t>
            </a:r>
            <a:br>
              <a:rPr lang="ru-RU" sz="18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творчества. А главное, она приоткрывает детям дверь в храм искусства, называемый</a:t>
            </a:r>
            <a:br>
              <a:rPr lang="ru-RU" sz="18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театром.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/>
              <a:t/>
            </a:r>
            <a:br>
              <a:rPr lang="ru-RU" sz="1800" dirty="0"/>
            </a:br>
            <a:r>
              <a:rPr lang="ru-RU" sz="1400" dirty="0"/>
              <a:t/>
            </a:r>
            <a:br>
              <a:rPr lang="ru-RU" sz="1400" dirty="0"/>
            </a:br>
            <a:r>
              <a:rPr lang="ru-RU" sz="1400" dirty="0"/>
              <a:t/>
            </a:r>
            <a:br>
              <a:rPr lang="ru-RU" sz="1400" dirty="0"/>
            </a:br>
            <a:endParaRPr lang="ru-RU" sz="1400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400" b="1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48321" y="404664"/>
            <a:ext cx="6936047" cy="792088"/>
          </a:xfrm>
        </p:spPr>
        <p:txBody>
          <a:bodyPr/>
          <a:lstStyle/>
          <a:p>
            <a:pPr marL="182880" indent="0" algn="ctr">
              <a:buNone/>
            </a:pPr>
            <a:r>
              <a:rPr lang="ru-RU" sz="20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" pitchFamily="18" charset="0"/>
                <a:cs typeface="Times New Roman" pitchFamily="18" charset="0"/>
              </a:rPr>
              <a:t>РАЗДЕЛ 4.</a:t>
            </a:r>
            <a:br>
              <a:rPr lang="ru-RU" sz="20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" pitchFamily="18" charset="0"/>
                <a:cs typeface="Times New Roman" pitchFamily="18" charset="0"/>
              </a:rPr>
              <a:t>Результативность педагогической деятельности.</a:t>
            </a:r>
            <a:endParaRPr lang="ru-RU" sz="200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179512" y="188640"/>
            <a:ext cx="0" cy="648072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>
            <a:off x="179512" y="188640"/>
            <a:ext cx="871296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8892480" y="188640"/>
            <a:ext cx="0" cy="648072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>
            <a:off x="179512" y="6669360"/>
            <a:ext cx="871296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144540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11560" y="1268760"/>
            <a:ext cx="8064896" cy="5256584"/>
          </a:xfrm>
        </p:spPr>
        <p:txBody>
          <a:bodyPr>
            <a:normAutofit/>
          </a:bodyPr>
          <a:lstStyle/>
          <a:p>
            <a:pPr>
              <a:lnSpc>
                <a:spcPct val="120000"/>
              </a:lnSpc>
            </a:pP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Тема «Сказка в музыке», обладает мощным ресурсом для прочувствованного и осознанного</a:t>
            </a:r>
            <a:br>
              <a:rPr lang="ru-RU" sz="14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восприятия музыки, постижения выразительного смысла ее языка в сравнении с языками</a:t>
            </a:r>
            <a:br>
              <a:rPr lang="ru-RU" sz="14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других искусств, дает возможность выразить свои впечатления в различных проявлениях</a:t>
            </a:r>
            <a:br>
              <a:rPr lang="ru-RU" sz="14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творчества. А главное, она приоткрывает детям дверь в храм искусства, называемый</a:t>
            </a:r>
            <a:br>
              <a:rPr lang="ru-RU" sz="14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театром.</a:t>
            </a:r>
            <a:br>
              <a:rPr lang="ru-RU" sz="14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ЦЕЛЬ: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-приобщить детей младшего дошкольного возраста к музыкальной культуре и искусству</a:t>
            </a:r>
            <a:br>
              <a:rPr lang="ru-RU" sz="14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через организацию совместной творческой деятельности детей, родителей и педагогов.</a:t>
            </a:r>
            <a:br>
              <a:rPr lang="ru-RU" sz="14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- создать положительный эмоциональный настрой.</a:t>
            </a:r>
            <a:br>
              <a:rPr lang="ru-RU" sz="14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- формировать у детей представления о сказке через различные виды деятельности.</a:t>
            </a:r>
            <a:br>
              <a:rPr lang="ru-RU" sz="14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ЗАДАЧИ: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- развивать образное мышление и творческое воображение посредством использования</a:t>
            </a:r>
            <a:br>
              <a:rPr lang="ru-RU" sz="14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театральной деятельности;</a:t>
            </a:r>
            <a:br>
              <a:rPr lang="ru-RU" sz="14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- накопление детьми опыта восприятия искусства через образы сказок;</a:t>
            </a:r>
            <a:br>
              <a:rPr lang="ru-RU" sz="14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- развивать умения передавать образ сказочного героя речью, движениями, мимикой;</a:t>
            </a:r>
            <a:br>
              <a:rPr lang="ru-RU" sz="14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- воспитывать интерес к сказкам,</a:t>
            </a:r>
            <a:br>
              <a:rPr lang="ru-RU" sz="14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- учить согласовывать свои действия с другими детьми.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/>
              <a:t/>
            </a:r>
            <a:br>
              <a:rPr lang="ru-RU" sz="1200" dirty="0"/>
            </a:br>
            <a:r>
              <a:rPr lang="ru-RU" sz="1400" dirty="0"/>
              <a:t/>
            </a:r>
            <a:br>
              <a:rPr lang="ru-RU" sz="1400" dirty="0"/>
            </a:br>
            <a:r>
              <a:rPr lang="ru-RU" sz="1400" dirty="0"/>
              <a:t/>
            </a:r>
            <a:br>
              <a:rPr lang="ru-RU" sz="1400" dirty="0"/>
            </a:br>
            <a:endParaRPr lang="ru-RU" sz="1400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400" b="1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48320" y="404664"/>
            <a:ext cx="7175351" cy="1008112"/>
          </a:xfrm>
        </p:spPr>
        <p:txBody>
          <a:bodyPr/>
          <a:lstStyle/>
          <a:p>
            <a:pPr marL="182880" indent="0" algn="ctr">
              <a:buNone/>
            </a:pPr>
            <a:r>
              <a:rPr lang="ru-RU" sz="20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" pitchFamily="18" charset="0"/>
                <a:cs typeface="Times New Roman" pitchFamily="18" charset="0"/>
              </a:rPr>
              <a:t>РАЗДЕЛ 4.</a:t>
            </a:r>
            <a:br>
              <a:rPr lang="ru-RU" sz="20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" pitchFamily="18" charset="0"/>
                <a:cs typeface="Times New Roman" pitchFamily="18" charset="0"/>
              </a:rPr>
              <a:t>Результативность педагогической деятельности</a:t>
            </a:r>
            <a:endParaRPr lang="ru-RU" sz="200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179512" y="188640"/>
            <a:ext cx="0" cy="648072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>
            <a:off x="179512" y="188640"/>
            <a:ext cx="871296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8892480" y="188640"/>
            <a:ext cx="0" cy="648072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>
            <a:off x="179512" y="6669360"/>
            <a:ext cx="871296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283947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11560" y="1268760"/>
            <a:ext cx="8064896" cy="5256584"/>
          </a:xfrm>
        </p:spPr>
        <p:txBody>
          <a:bodyPr>
            <a:normAutofit/>
          </a:bodyPr>
          <a:lstStyle/>
          <a:p>
            <a:pPr>
              <a:lnSpc>
                <a:spcPct val="120000"/>
              </a:lnSpc>
            </a:pPr>
            <a:r>
              <a:rPr lang="ru-RU" sz="1400" b="1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РЕЗУЛЬТАТИВНОСТЬ ПРОЕКТА: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В рамках проекта дети узнали, что существует не только устная сказка, но бывает также</a:t>
            </a:r>
            <a:br>
              <a:rPr lang="ru-RU" sz="14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сказка музыкальная. Познакомились с различными персонажами русских народных сказок.</a:t>
            </a:r>
            <a:br>
              <a:rPr lang="ru-RU" sz="14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У детей повысился интерес к различным формам музыкальной деятельности. Раскрыты</a:t>
            </a:r>
            <a:br>
              <a:rPr lang="ru-RU" sz="14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возможности и творческие способности детей через разнообразные виды деятельности.</a:t>
            </a:r>
            <a:br>
              <a:rPr lang="ru-RU" sz="14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Через инсценировки сказок «Колобок» и «Теремок» дети продолжили развивать образное</a:t>
            </a:r>
            <a:br>
              <a:rPr lang="ru-RU" sz="14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мышление и творческое воображение, изображая сказочных животных. Подражали</a:t>
            </a:r>
            <a:br>
              <a:rPr lang="ru-RU" sz="14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животным, имитируя их повадки и голоса. Дети получили первый опыт выступления перед</a:t>
            </a:r>
            <a:br>
              <a:rPr lang="ru-RU" sz="14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зрителями, в самостоятельной роли артистов.</a:t>
            </a:r>
            <a:br>
              <a:rPr lang="ru-RU" sz="14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Родители вовлечены в совместную деятельность с детьми: подготовка к исполнению</a:t>
            </a:r>
            <a:br>
              <a:rPr lang="ru-RU" sz="14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ребенком роли, консультирование по теме проекта.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/>
              <a:t/>
            </a:r>
            <a:br>
              <a:rPr lang="ru-RU" sz="1400" dirty="0"/>
            </a:br>
            <a:r>
              <a:rPr lang="ru-RU" sz="1400" dirty="0"/>
              <a:t/>
            </a:r>
            <a:br>
              <a:rPr lang="ru-RU" sz="1400" dirty="0"/>
            </a:br>
            <a:r>
              <a:rPr lang="ru-RU" sz="1400" dirty="0"/>
              <a:t/>
            </a:r>
            <a:br>
              <a:rPr lang="ru-RU" sz="1400" dirty="0"/>
            </a:br>
            <a:endParaRPr lang="ru-RU" sz="1400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400" b="1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48320" y="404664"/>
            <a:ext cx="7175351" cy="1008112"/>
          </a:xfrm>
        </p:spPr>
        <p:txBody>
          <a:bodyPr/>
          <a:lstStyle/>
          <a:p>
            <a:pPr marL="182880" indent="0" algn="ctr">
              <a:buNone/>
            </a:pPr>
            <a:r>
              <a:rPr lang="ru-RU" sz="20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" pitchFamily="18" charset="0"/>
                <a:cs typeface="Times New Roman" pitchFamily="18" charset="0"/>
              </a:rPr>
              <a:t>РАЗДЕЛ 4.</a:t>
            </a:r>
            <a:br>
              <a:rPr lang="ru-RU" sz="20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" pitchFamily="18" charset="0"/>
                <a:cs typeface="Times New Roman" pitchFamily="18" charset="0"/>
              </a:rPr>
              <a:t>Результативность педагогической деятельности</a:t>
            </a:r>
            <a:endParaRPr lang="ru-RU" sz="200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179512" y="188640"/>
            <a:ext cx="0" cy="648072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>
            <a:off x="179512" y="188640"/>
            <a:ext cx="871296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8892480" y="188640"/>
            <a:ext cx="0" cy="648072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>
            <a:off x="179512" y="6669360"/>
            <a:ext cx="871296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987580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11560" y="1268760"/>
            <a:ext cx="8064896" cy="4680520"/>
          </a:xfrm>
        </p:spPr>
        <p:txBody>
          <a:bodyPr>
            <a:normAutofit/>
          </a:bodyPr>
          <a:lstStyle/>
          <a:p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1.1 Фамилия, имя, отчество: </a:t>
            </a:r>
            <a:r>
              <a:rPr lang="ru-RU" sz="1400" b="1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Белкова</a:t>
            </a:r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Светлана Александровна. Дата рождения: 02.10.1983 г.</a:t>
            </a:r>
          </a:p>
          <a:p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1.2. Сведения об образовании: Высшее: Самарский Государственный Педагогический Университет.</a:t>
            </a:r>
          </a:p>
          <a:p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Наименование организации: Муниципальное бюджетное дошкольное образовательное учреждение «Детский сад комбинированного вида № 39» г. </a:t>
            </a:r>
            <a:r>
              <a:rPr lang="ru-RU" sz="1400" b="1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Сегиев</a:t>
            </a:r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Посад</a:t>
            </a:r>
          </a:p>
          <a:p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Должность- музыкальный руководитель</a:t>
            </a:r>
          </a:p>
          <a:p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1.3. Стаж работы: общий – 14 лет; педагогический 4 года 3 месяца.</a:t>
            </a:r>
          </a:p>
          <a:p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1.4. Имеющаяся квалификационная категория: нет</a:t>
            </a:r>
          </a:p>
          <a:p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1.5. Занимаемая должность: 03.08.2020 г.</a:t>
            </a:r>
          </a:p>
          <a:p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1.6. Полное название образовательного учреждения: </a:t>
            </a:r>
            <a:r>
              <a:rPr lang="ru-RU" sz="14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Муниципальное бюджетное дошкольное образовательное учреждение «Детский сад комбинированного вида № 39» </a:t>
            </a:r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141310 Сергиево-Посадский городской округ, Московская область, </a:t>
            </a:r>
            <a:r>
              <a:rPr lang="ru-RU" sz="1400" b="1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ул.Шлякова</a:t>
            </a:r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д.20/8, тел.: 8(496)542-54-27</a:t>
            </a:r>
          </a:p>
          <a:p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1.7. Диплом </a:t>
            </a:r>
            <a:r>
              <a:rPr lang="en-US" sz="14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II</a:t>
            </a:r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Степени Региональный конкурс научно-исследовательских, методических творческих работ «Моя Московская область»;</a:t>
            </a:r>
          </a:p>
          <a:p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Муниципальный творческий фестиваль «Время Рождественских фантазий»</a:t>
            </a:r>
          </a:p>
          <a:p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Всероссийский конкурс «Снежный городок </a:t>
            </a:r>
            <a:r>
              <a:rPr lang="ru-RU" sz="1400" b="1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Эколят</a:t>
            </a:r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Муниципальный творческий фестиваль «Мы помним! Мы гордимся»</a:t>
            </a:r>
            <a:endParaRPr lang="ru-RU" sz="1400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400" b="1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48320" y="404664"/>
            <a:ext cx="7175351" cy="1008112"/>
          </a:xfrm>
        </p:spPr>
        <p:txBody>
          <a:bodyPr/>
          <a:lstStyle/>
          <a:p>
            <a:pPr marL="182880" indent="0" algn="ctr">
              <a:buNone/>
            </a:pPr>
            <a:r>
              <a:rPr lang="ru-RU" sz="20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" pitchFamily="18" charset="0"/>
                <a:cs typeface="Times New Roman" pitchFamily="18" charset="0"/>
              </a:rPr>
              <a:t>РАЗДЕЛ 1. </a:t>
            </a:r>
            <a:br>
              <a:rPr lang="ru-RU" sz="20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" pitchFamily="18" charset="0"/>
                <a:cs typeface="Times New Roman" pitchFamily="18" charset="0"/>
              </a:rPr>
              <a:t>Общие сведения о педагогическом работнике</a:t>
            </a:r>
            <a:endParaRPr lang="ru-RU" sz="200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179512" y="188640"/>
            <a:ext cx="0" cy="648072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>
            <a:off x="179512" y="188640"/>
            <a:ext cx="871296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8892480" y="188640"/>
            <a:ext cx="0" cy="648072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>
            <a:off x="179512" y="6669360"/>
            <a:ext cx="871296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914247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11560" y="1268760"/>
            <a:ext cx="8064896" cy="5256584"/>
          </a:xfrm>
        </p:spPr>
        <p:txBody>
          <a:bodyPr>
            <a:normAutofit/>
          </a:bodyPr>
          <a:lstStyle/>
          <a:p>
            <a:pPr>
              <a:lnSpc>
                <a:spcPct val="120000"/>
              </a:lnSpc>
            </a:pPr>
            <a:r>
              <a:rPr lang="ru-RU" sz="1400" dirty="0"/>
              <a:t/>
            </a:r>
            <a:br>
              <a:rPr lang="ru-RU" sz="1400" dirty="0"/>
            </a:br>
            <a:r>
              <a:rPr lang="ru-RU" sz="1400" dirty="0"/>
              <a:t/>
            </a:r>
            <a:br>
              <a:rPr lang="ru-RU" sz="1400" dirty="0"/>
            </a:br>
            <a:r>
              <a:rPr lang="ru-RU" sz="1400" dirty="0"/>
              <a:t/>
            </a:r>
            <a:br>
              <a:rPr lang="ru-RU" sz="1400" dirty="0"/>
            </a:br>
            <a:endParaRPr lang="ru-RU" sz="1400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400" b="1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48320" y="404664"/>
            <a:ext cx="7175351" cy="1008112"/>
          </a:xfrm>
        </p:spPr>
        <p:txBody>
          <a:bodyPr/>
          <a:lstStyle/>
          <a:p>
            <a:pPr marL="182880" indent="0" algn="ctr">
              <a:buNone/>
            </a:pPr>
            <a:r>
              <a:rPr lang="ru-RU" sz="20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" pitchFamily="18" charset="0"/>
                <a:cs typeface="Times New Roman" pitchFamily="18" charset="0"/>
              </a:rPr>
              <a:t>РАЗДЕЛ 4.</a:t>
            </a:r>
            <a:br>
              <a:rPr lang="ru-RU" sz="20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" pitchFamily="18" charset="0"/>
                <a:cs typeface="Times New Roman" pitchFamily="18" charset="0"/>
              </a:rPr>
              <a:t>Результативность педагогической деятельности</a:t>
            </a:r>
            <a:endParaRPr lang="ru-RU" sz="200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179512" y="188640"/>
            <a:ext cx="0" cy="648072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>
            <a:off x="179512" y="188640"/>
            <a:ext cx="871296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8892480" y="188640"/>
            <a:ext cx="0" cy="648072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>
            <a:off x="179512" y="6669360"/>
            <a:ext cx="871296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1340768"/>
            <a:ext cx="8115383" cy="429689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bg2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20235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11560" y="1268760"/>
            <a:ext cx="8064896" cy="5256584"/>
          </a:xfrm>
        </p:spPr>
        <p:txBody>
          <a:bodyPr>
            <a:normAutofit/>
          </a:bodyPr>
          <a:lstStyle/>
          <a:p>
            <a:pPr>
              <a:lnSpc>
                <a:spcPct val="120000"/>
              </a:lnSpc>
            </a:pPr>
            <a:r>
              <a:rPr lang="ru-RU" sz="1400" b="1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2). ГРУППОВОЙ, ПОЗНАВАТЕЛЬНО-ТВОРЧЕСКИЙ ПРОЕКТ "ТАМ НА НЕВЕДОМЫХ</a:t>
            </a:r>
            <a:br>
              <a:rPr lang="ru-RU" sz="1400" b="1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ДОРОЖКАХ..." (ПО СКАЗКАМ А.С.ПУШКИНА)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Актуальность проекта: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Художественное слово поэта вызывает глубокие чувства и эмоции. Напевность,</a:t>
            </a:r>
            <a:br>
              <a:rPr lang="ru-RU" sz="14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ритмичность, лаконичность, выразительность, музыкальность, красочность его</a:t>
            </a:r>
            <a:br>
              <a:rPr lang="ru-RU" sz="14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стихов всегда находит отклик в душе, как взрослого, так и ребенка. Его сказки</a:t>
            </a:r>
            <a:br>
              <a:rPr lang="ru-RU" sz="14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прославляют вечные моральные, нравственные ценности. Поэт становится другом</a:t>
            </a:r>
            <a:br>
              <a:rPr lang="ru-RU" sz="14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каждому читающему человеку, и задача взрослых познакомить с ним ребенка как</a:t>
            </a:r>
            <a:br>
              <a:rPr lang="ru-RU" sz="14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можно раньше, сделать его стихи, сказки, жизнь частью внутреннего мира</a:t>
            </a:r>
            <a:br>
              <a:rPr lang="ru-RU" sz="14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растущего человека. Соприкоснуться с творчеством поэта и самому учиться</a:t>
            </a:r>
            <a:br>
              <a:rPr lang="ru-RU" sz="14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творить!</a:t>
            </a:r>
            <a:br>
              <a:rPr lang="ru-RU" sz="14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Цель проекта:</a:t>
            </a:r>
            <a:br>
              <a:rPr lang="ru-RU" sz="14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Приобщение воспитанников к русской литературе через знакомство с творчеством</a:t>
            </a:r>
            <a:br>
              <a:rPr lang="ru-RU" sz="14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А.С. Пушкина.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/>
              <a:t/>
            </a:r>
            <a:br>
              <a:rPr lang="ru-RU" sz="1400" dirty="0"/>
            </a:br>
            <a:r>
              <a:rPr lang="ru-RU" sz="1400" dirty="0"/>
              <a:t/>
            </a:r>
            <a:br>
              <a:rPr lang="ru-RU" sz="1400" dirty="0"/>
            </a:br>
            <a:r>
              <a:rPr lang="ru-RU" sz="1400" dirty="0"/>
              <a:t/>
            </a:r>
            <a:br>
              <a:rPr lang="ru-RU" sz="1400" dirty="0"/>
            </a:br>
            <a:r>
              <a:rPr lang="ru-RU" sz="1400" dirty="0"/>
              <a:t/>
            </a:r>
            <a:br>
              <a:rPr lang="ru-RU" sz="1400" dirty="0"/>
            </a:br>
            <a:endParaRPr lang="ru-RU" sz="1400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400" b="1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48320" y="404664"/>
            <a:ext cx="7175351" cy="1008112"/>
          </a:xfrm>
        </p:spPr>
        <p:txBody>
          <a:bodyPr/>
          <a:lstStyle/>
          <a:p>
            <a:pPr marL="182880" indent="0" algn="ctr">
              <a:buNone/>
            </a:pPr>
            <a:r>
              <a:rPr lang="ru-RU" sz="20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" pitchFamily="18" charset="0"/>
                <a:cs typeface="Times New Roman" pitchFamily="18" charset="0"/>
              </a:rPr>
              <a:t>РАЗДЕЛ 4.</a:t>
            </a:r>
            <a:br>
              <a:rPr lang="ru-RU" sz="20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" pitchFamily="18" charset="0"/>
                <a:cs typeface="Times New Roman" pitchFamily="18" charset="0"/>
              </a:rPr>
              <a:t>Результативность педагогической деятельности</a:t>
            </a:r>
            <a:endParaRPr lang="ru-RU" sz="200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179512" y="188640"/>
            <a:ext cx="0" cy="648072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>
            <a:off x="179512" y="188640"/>
            <a:ext cx="871296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8892480" y="188640"/>
            <a:ext cx="0" cy="648072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>
            <a:off x="179512" y="6669360"/>
            <a:ext cx="871296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34857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11560" y="1268760"/>
            <a:ext cx="8064896" cy="5256584"/>
          </a:xfrm>
        </p:spPr>
        <p:txBody>
          <a:bodyPr>
            <a:normAutofit/>
          </a:bodyPr>
          <a:lstStyle/>
          <a:p>
            <a:pPr>
              <a:lnSpc>
                <a:spcPct val="120000"/>
              </a:lnSpc>
            </a:pPr>
            <a:r>
              <a:rPr lang="ru-RU" sz="1400" b="1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Задачи проекта: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- Способствовать формированию интереса к книгам, литературным произведениям.</a:t>
            </a:r>
            <a:br>
              <a:rPr lang="ru-RU" sz="14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- Познакомить детей с жизнью и творчеством великого русского поэта А. С. Пушкина.</a:t>
            </a:r>
            <a:br>
              <a:rPr lang="ru-RU" sz="14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- Формировать умение понимать главную идею произведения.</a:t>
            </a:r>
            <a:br>
              <a:rPr lang="ru-RU" sz="14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- Учить, правильно оценивать поступки героев.</a:t>
            </a:r>
            <a:br>
              <a:rPr lang="ru-RU" sz="14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- Обогащать и активизировать словарный запас детей.</a:t>
            </a:r>
            <a:br>
              <a:rPr lang="ru-RU" sz="14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- Развивать умение активно и творчески применять ранее усвоенные способы</a:t>
            </a:r>
            <a:br>
              <a:rPr lang="ru-RU" sz="14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изображения в рисунке, лепке и аппликации, используя выразительные средства.</a:t>
            </a:r>
            <a:br>
              <a:rPr lang="ru-RU" sz="14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- Развивать художественное восприятие произведений изобразительного искусства</a:t>
            </a:r>
            <a:br>
              <a:rPr lang="ru-RU" sz="14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через знакомство с картинами русских художников</a:t>
            </a:r>
            <a:br>
              <a:rPr lang="ru-RU" sz="14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- Развивать речь, совершенствовать звукопроизношение, выразительность и связную</a:t>
            </a:r>
            <a:br>
              <a:rPr lang="ru-RU" sz="14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речь детей.</a:t>
            </a:r>
            <a:br>
              <a:rPr lang="ru-RU" sz="14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- Воспитывать умение слушать и понимать литературные произведения,</a:t>
            </a:r>
            <a:br>
              <a:rPr lang="ru-RU" sz="14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эмоционально откликаться на них.</a:t>
            </a:r>
            <a:br>
              <a:rPr lang="ru-RU" sz="14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- Воспитывать коммуникативные навыки.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/>
              <a:t/>
            </a:r>
            <a:br>
              <a:rPr lang="ru-RU" sz="1400" dirty="0"/>
            </a:br>
            <a:r>
              <a:rPr lang="ru-RU" sz="1400" dirty="0"/>
              <a:t/>
            </a:r>
            <a:br>
              <a:rPr lang="ru-RU" sz="1400" dirty="0"/>
            </a:br>
            <a:r>
              <a:rPr lang="ru-RU" sz="1400" dirty="0"/>
              <a:t/>
            </a:r>
            <a:br>
              <a:rPr lang="ru-RU" sz="1400" dirty="0"/>
            </a:br>
            <a:r>
              <a:rPr lang="ru-RU" sz="1400" dirty="0"/>
              <a:t/>
            </a:r>
            <a:br>
              <a:rPr lang="ru-RU" sz="1400" dirty="0"/>
            </a:br>
            <a:r>
              <a:rPr lang="ru-RU" sz="1400" dirty="0"/>
              <a:t/>
            </a:r>
            <a:br>
              <a:rPr lang="ru-RU" sz="1400" dirty="0"/>
            </a:br>
            <a:endParaRPr lang="ru-RU" sz="1400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400" b="1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48320" y="404664"/>
            <a:ext cx="7175351" cy="1008112"/>
          </a:xfrm>
        </p:spPr>
        <p:txBody>
          <a:bodyPr/>
          <a:lstStyle/>
          <a:p>
            <a:pPr marL="182880" indent="0" algn="ctr">
              <a:buNone/>
            </a:pPr>
            <a:r>
              <a:rPr lang="ru-RU" sz="20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" pitchFamily="18" charset="0"/>
                <a:cs typeface="Times New Roman" pitchFamily="18" charset="0"/>
              </a:rPr>
              <a:t>РАЗДЕЛ 4.</a:t>
            </a:r>
            <a:br>
              <a:rPr lang="ru-RU" sz="20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" pitchFamily="18" charset="0"/>
                <a:cs typeface="Times New Roman" pitchFamily="18" charset="0"/>
              </a:rPr>
              <a:t>Результативность педагогической деятельности</a:t>
            </a:r>
            <a:endParaRPr lang="ru-RU" sz="200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179512" y="188640"/>
            <a:ext cx="0" cy="648072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>
            <a:off x="179512" y="188640"/>
            <a:ext cx="871296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8892480" y="188640"/>
            <a:ext cx="0" cy="648072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>
            <a:off x="179512" y="6669360"/>
            <a:ext cx="871296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967534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11560" y="1268760"/>
            <a:ext cx="8064896" cy="5256584"/>
          </a:xfrm>
        </p:spPr>
        <p:txBody>
          <a:bodyPr>
            <a:normAutofit/>
          </a:bodyPr>
          <a:lstStyle/>
          <a:p>
            <a:pPr>
              <a:lnSpc>
                <a:spcPct val="120000"/>
              </a:lnSpc>
            </a:pPr>
            <a:r>
              <a:rPr lang="ru-RU" sz="1400" b="1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Результаты реализации проекта: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Дети расширили познания о Пушкине, его сказках, о героях и сюжетах, повысился</a:t>
            </a:r>
            <a:br>
              <a:rPr lang="ru-RU" sz="14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интерес к книгам с произведениями писателя.</a:t>
            </a:r>
            <a:br>
              <a:rPr lang="ru-RU" sz="14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Дети умеют отображать свои впечатления о героях сказок с помощью рисунков</a:t>
            </a:r>
            <a:br>
              <a:rPr lang="ru-RU" sz="14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цветными карандашами или красками.</a:t>
            </a:r>
            <a:br>
              <a:rPr lang="ru-RU" sz="14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Был пополнен книжный центр произведениями Пушкина и собрана информация о</a:t>
            </a:r>
            <a:br>
              <a:rPr lang="ru-RU" sz="14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Пушкине при участии родителей воспитанников. Созданы дидактические игры по</a:t>
            </a:r>
            <a:br>
              <a:rPr lang="ru-RU" sz="14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сказкам АС. Пушкина.</a:t>
            </a:r>
            <a:br>
              <a:rPr lang="ru-RU" sz="14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Проведены: викторина по сказкам </a:t>
            </a:r>
            <a:r>
              <a:rPr lang="ru-RU" sz="1400" b="1" dirty="0" err="1">
                <a:latin typeface="Times New Roman" pitchFamily="18" charset="0"/>
                <a:cs typeface="Times New Roman" pitchFamily="18" charset="0"/>
              </a:rPr>
              <a:t>А.С.Пушкина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, с применением ИКТ,</a:t>
            </a:r>
            <a:br>
              <a:rPr lang="ru-RU" sz="14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музыкальные досуги по теме проекта.</a:t>
            </a:r>
            <a:br>
              <a:rPr lang="ru-RU" sz="14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Сформировали готовность родителей к сотрудничеству с педагогами сада по</a:t>
            </a:r>
            <a:br>
              <a:rPr lang="ru-RU" sz="14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проблемам развития у детей интереса к русской литературе.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/>
              <a:t/>
            </a:r>
            <a:br>
              <a:rPr lang="ru-RU" sz="1400" dirty="0"/>
            </a:br>
            <a:r>
              <a:rPr lang="ru-RU" sz="1400" dirty="0"/>
              <a:t/>
            </a:r>
            <a:br>
              <a:rPr lang="ru-RU" sz="1400" dirty="0"/>
            </a:br>
            <a:r>
              <a:rPr lang="ru-RU" sz="1400" dirty="0"/>
              <a:t/>
            </a:r>
            <a:br>
              <a:rPr lang="ru-RU" sz="1400" dirty="0"/>
            </a:br>
            <a:r>
              <a:rPr lang="ru-RU" sz="1400" dirty="0"/>
              <a:t/>
            </a:r>
            <a:br>
              <a:rPr lang="ru-RU" sz="1400" dirty="0"/>
            </a:br>
            <a:r>
              <a:rPr lang="ru-RU" sz="1400" dirty="0"/>
              <a:t/>
            </a:r>
            <a:br>
              <a:rPr lang="ru-RU" sz="1400" dirty="0"/>
            </a:br>
            <a:r>
              <a:rPr lang="ru-RU" sz="1400" dirty="0"/>
              <a:t/>
            </a:r>
            <a:br>
              <a:rPr lang="ru-RU" sz="1400" dirty="0"/>
            </a:br>
            <a:endParaRPr lang="ru-RU" sz="1400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400" b="1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48320" y="404664"/>
            <a:ext cx="7175351" cy="1008112"/>
          </a:xfrm>
        </p:spPr>
        <p:txBody>
          <a:bodyPr/>
          <a:lstStyle/>
          <a:p>
            <a:pPr marL="182880" indent="0" algn="ctr">
              <a:buNone/>
            </a:pPr>
            <a:r>
              <a:rPr lang="ru-RU" sz="20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" pitchFamily="18" charset="0"/>
                <a:cs typeface="Times New Roman" pitchFamily="18" charset="0"/>
              </a:rPr>
              <a:t>РАЗДЕЛ 4.</a:t>
            </a:r>
            <a:br>
              <a:rPr lang="ru-RU" sz="20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" pitchFamily="18" charset="0"/>
                <a:cs typeface="Times New Roman" pitchFamily="18" charset="0"/>
              </a:rPr>
              <a:t>Результативность педагогической деятельности</a:t>
            </a:r>
            <a:endParaRPr lang="ru-RU" sz="200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179512" y="188640"/>
            <a:ext cx="0" cy="648072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>
            <a:off x="179512" y="188640"/>
            <a:ext cx="871296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8892480" y="188640"/>
            <a:ext cx="0" cy="648072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>
            <a:off x="179512" y="6669360"/>
            <a:ext cx="871296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328528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11560" y="1268760"/>
            <a:ext cx="8064896" cy="5256584"/>
          </a:xfrm>
        </p:spPr>
        <p:txBody>
          <a:bodyPr>
            <a:normAutofit/>
          </a:bodyPr>
          <a:lstStyle/>
          <a:p>
            <a:pPr>
              <a:lnSpc>
                <a:spcPct val="120000"/>
              </a:lnSpc>
            </a:pPr>
            <a:r>
              <a:rPr lang="ru-RU" sz="1400" dirty="0"/>
              <a:t/>
            </a:r>
            <a:br>
              <a:rPr lang="ru-RU" sz="1400" dirty="0"/>
            </a:br>
            <a:r>
              <a:rPr lang="ru-RU" sz="1400" dirty="0"/>
              <a:t/>
            </a:r>
            <a:br>
              <a:rPr lang="ru-RU" sz="1400" dirty="0"/>
            </a:br>
            <a:r>
              <a:rPr lang="ru-RU" sz="1400" dirty="0"/>
              <a:t/>
            </a:r>
            <a:br>
              <a:rPr lang="ru-RU" sz="1400" dirty="0"/>
            </a:br>
            <a:r>
              <a:rPr lang="ru-RU" sz="1400" dirty="0"/>
              <a:t/>
            </a:r>
            <a:br>
              <a:rPr lang="ru-RU" sz="1400" dirty="0"/>
            </a:br>
            <a:r>
              <a:rPr lang="ru-RU" sz="1400" dirty="0"/>
              <a:t/>
            </a:r>
            <a:br>
              <a:rPr lang="ru-RU" sz="1400" dirty="0"/>
            </a:br>
            <a:r>
              <a:rPr lang="ru-RU" sz="1400" dirty="0"/>
              <a:t/>
            </a:r>
            <a:br>
              <a:rPr lang="ru-RU" sz="1400" dirty="0"/>
            </a:br>
            <a:endParaRPr lang="ru-RU" sz="1400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400" b="1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48320" y="404664"/>
            <a:ext cx="7175351" cy="1008112"/>
          </a:xfrm>
        </p:spPr>
        <p:txBody>
          <a:bodyPr/>
          <a:lstStyle/>
          <a:p>
            <a:pPr marL="182880" indent="0" algn="ctr">
              <a:buNone/>
            </a:pPr>
            <a:r>
              <a:rPr lang="ru-RU" sz="20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" pitchFamily="18" charset="0"/>
                <a:cs typeface="Times New Roman" pitchFamily="18" charset="0"/>
              </a:rPr>
              <a:t>РАЗДЕЛ 4.</a:t>
            </a:r>
            <a:br>
              <a:rPr lang="ru-RU" sz="20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" pitchFamily="18" charset="0"/>
                <a:cs typeface="Times New Roman" pitchFamily="18" charset="0"/>
              </a:rPr>
              <a:t>Результативность педагогической деятельности</a:t>
            </a:r>
            <a:endParaRPr lang="ru-RU" sz="200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179512" y="188640"/>
            <a:ext cx="0" cy="648072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>
            <a:off x="179512" y="188640"/>
            <a:ext cx="871296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8892480" y="188640"/>
            <a:ext cx="0" cy="648072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>
            <a:off x="179512" y="6669360"/>
            <a:ext cx="871296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1556792"/>
            <a:ext cx="7543459" cy="399933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bg2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41162735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11560" y="1408790"/>
            <a:ext cx="7992888" cy="5116554"/>
          </a:xfrm>
        </p:spPr>
        <p:txBody>
          <a:bodyPr>
            <a:noAutofit/>
          </a:bodyPr>
          <a:lstStyle/>
          <a:p>
            <a:pPr lvl="0"/>
            <a:r>
              <a:rPr lang="ru-RU" sz="1400" b="1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3. Творческий, игровой проект «Знаю и люблю свой город»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dirty="0"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Актуальность.</a:t>
            </a:r>
            <a:endParaRPr lang="ru-RU" sz="1400" dirty="0">
              <a:solidFill>
                <a:schemeClr val="accent6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«Родина для человека самое дорогое и священное. Без него человек перестает быть личностью»</a:t>
            </a:r>
          </a:p>
          <a:p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Ведущим замыслом проекта является развитие потребности детей к освоению окружающего мира путем изучения культурного наследия, приобщение ребенка к традициям своего народа, пополнение и систематизация знаний о городе, в котором живем, формирование уважения к обычаям, людям прошлого и настоящего.</a:t>
            </a:r>
          </a:p>
          <a:p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В дошкольном возрасте благодаря воспитательному процессу начинает формироваться чувство патриотизма – любовь и привязанность к Родине, желание трудиться во ее благо, радоваться красоте родной природы, гордиться великими людьми края.</a:t>
            </a:r>
          </a:p>
          <a:p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«Любовь к Отчизне начинается с любви к своей малой родине – месту, где он родился».</a:t>
            </a:r>
          </a:p>
          <a:p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В данном проекте речь пойдет о влиянии исторических и краеведческих материалов в системе различных видов деятельности на развитие патриотизма дошкольников, становление их как личности.</a:t>
            </a:r>
          </a:p>
          <a:p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Учитывая возраст детей, можно предположить, что самым успешным путем достижения результатов будет являться сочетание разнообразных эмоционально-практических видов деятельности:</a:t>
            </a:r>
          </a:p>
          <a:p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Театрализованная деятельность.</a:t>
            </a:r>
          </a:p>
          <a:p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Сюжетно-ролевые и дидактические игры по ознакомлению с родным городом.</a:t>
            </a:r>
          </a:p>
          <a:p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Прочтение стихов о родном городе.</a:t>
            </a:r>
          </a:p>
          <a:p>
            <a:r>
              <a:rPr lang="ru-RU" dirty="0"/>
              <a:t> </a:t>
            </a:r>
          </a:p>
          <a:p>
            <a:pPr>
              <a:lnSpc>
                <a:spcPct val="120000"/>
              </a:lnSpc>
            </a:pPr>
            <a:r>
              <a:rPr lang="ru-RU" sz="1400" dirty="0"/>
              <a:t/>
            </a:r>
            <a:br>
              <a:rPr lang="ru-RU" sz="1400" dirty="0"/>
            </a:br>
            <a:r>
              <a:rPr lang="ru-RU" sz="1400" dirty="0"/>
              <a:t/>
            </a:r>
            <a:br>
              <a:rPr lang="ru-RU" sz="1400" dirty="0"/>
            </a:br>
            <a:r>
              <a:rPr lang="ru-RU" sz="1400" dirty="0"/>
              <a:t/>
            </a:r>
            <a:br>
              <a:rPr lang="ru-RU" sz="1400" dirty="0"/>
            </a:br>
            <a:r>
              <a:rPr lang="ru-RU" sz="1400" dirty="0"/>
              <a:t/>
            </a:r>
            <a:br>
              <a:rPr lang="ru-RU" sz="1400" dirty="0"/>
            </a:br>
            <a:endParaRPr lang="ru-RU" sz="1400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400" b="1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48320" y="404664"/>
            <a:ext cx="7175351" cy="1008112"/>
          </a:xfrm>
        </p:spPr>
        <p:txBody>
          <a:bodyPr/>
          <a:lstStyle/>
          <a:p>
            <a:pPr marL="182880" indent="0" algn="ctr">
              <a:buNone/>
            </a:pPr>
            <a:r>
              <a:rPr lang="ru-RU" sz="20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" pitchFamily="18" charset="0"/>
                <a:cs typeface="Times New Roman" pitchFamily="18" charset="0"/>
              </a:rPr>
              <a:t>РАЗДЕЛ 4.</a:t>
            </a:r>
            <a:br>
              <a:rPr lang="ru-RU" sz="20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" pitchFamily="18" charset="0"/>
                <a:cs typeface="Times New Roman" pitchFamily="18" charset="0"/>
              </a:rPr>
              <a:t>Результативность педагогической деятельности</a:t>
            </a:r>
            <a:endParaRPr lang="ru-RU" sz="200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179512" y="188640"/>
            <a:ext cx="0" cy="648072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>
            <a:off x="179512" y="188640"/>
            <a:ext cx="871296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8892480" y="188640"/>
            <a:ext cx="0" cy="648072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>
            <a:off x="179512" y="6669360"/>
            <a:ext cx="871296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121632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11560" y="1408790"/>
            <a:ext cx="7992888" cy="5116554"/>
          </a:xfrm>
        </p:spPr>
        <p:txBody>
          <a:bodyPr>
            <a:noAutofit/>
          </a:bodyPr>
          <a:lstStyle/>
          <a:p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Прослушивание 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аудио и просматривание видео материалов по 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теме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b="1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2. Цель: </a:t>
            </a:r>
          </a:p>
          <a:p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Осуществление комплексного подхода в воспитании чувства привязанности и любви к родному краю, приобщение к истории и культуре малой родины, формирование патриотических чувств у детей дошкольного возраста.</a:t>
            </a:r>
          </a:p>
          <a:p>
            <a:r>
              <a:rPr lang="ru-RU" sz="1400" b="1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3. Задачи:   </a:t>
            </a:r>
          </a:p>
          <a:p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- познакомить детей с историческими объектами, символикой города;  </a:t>
            </a:r>
            <a:br>
              <a:rPr lang="ru-RU" sz="14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 - формировать у ребенка представление о себе, своей семье и социальном окружении;</a:t>
            </a:r>
          </a:p>
          <a:p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- развивать творческие способности через пение, танцы, художественную деятельность,</a:t>
            </a:r>
          </a:p>
          <a:p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- развивать у детей творческое воображение </a:t>
            </a:r>
            <a:br>
              <a:rPr lang="ru-RU" sz="14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 - развивать у детей память, внимание, мышление;</a:t>
            </a:r>
          </a:p>
          <a:p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- воспитывать у детей интерес к познавательной, художественно-эстетической, игровой деятельности;</a:t>
            </a:r>
            <a:br>
              <a:rPr lang="ru-RU" sz="14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 -  воспитывать у детей эмоциональную отзывчивость, умение видеть и понимать красоту природы родного города</a:t>
            </a:r>
            <a:r>
              <a:rPr lang="ru-RU" sz="1400" b="1" dirty="0"/>
              <a:t>.</a:t>
            </a:r>
          </a:p>
          <a:p>
            <a:r>
              <a:rPr lang="ru-RU" dirty="0"/>
              <a:t> </a:t>
            </a:r>
          </a:p>
          <a:p>
            <a:pPr>
              <a:lnSpc>
                <a:spcPct val="120000"/>
              </a:lnSpc>
            </a:pPr>
            <a:r>
              <a:rPr lang="ru-RU" sz="1400" dirty="0"/>
              <a:t/>
            </a:r>
            <a:br>
              <a:rPr lang="ru-RU" sz="1400" dirty="0"/>
            </a:br>
            <a:r>
              <a:rPr lang="ru-RU" sz="1400" dirty="0"/>
              <a:t/>
            </a:r>
            <a:br>
              <a:rPr lang="ru-RU" sz="1400" dirty="0"/>
            </a:br>
            <a:r>
              <a:rPr lang="ru-RU" sz="1400" dirty="0"/>
              <a:t/>
            </a:r>
            <a:br>
              <a:rPr lang="ru-RU" sz="1400" dirty="0"/>
            </a:br>
            <a:r>
              <a:rPr lang="ru-RU" sz="1400" dirty="0"/>
              <a:t/>
            </a:r>
            <a:br>
              <a:rPr lang="ru-RU" sz="1400" dirty="0"/>
            </a:br>
            <a:endParaRPr lang="ru-RU" sz="1400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400" b="1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48320" y="404664"/>
            <a:ext cx="7175351" cy="1008112"/>
          </a:xfrm>
        </p:spPr>
        <p:txBody>
          <a:bodyPr/>
          <a:lstStyle/>
          <a:p>
            <a:pPr marL="182880" indent="0" algn="ctr">
              <a:buNone/>
            </a:pPr>
            <a:r>
              <a:rPr lang="ru-RU" sz="20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" pitchFamily="18" charset="0"/>
                <a:cs typeface="Times New Roman" pitchFamily="18" charset="0"/>
              </a:rPr>
              <a:t>РАЗДЕЛ 4.</a:t>
            </a:r>
            <a:br>
              <a:rPr lang="ru-RU" sz="20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" pitchFamily="18" charset="0"/>
                <a:cs typeface="Times New Roman" pitchFamily="18" charset="0"/>
              </a:rPr>
              <a:t>Результативность педагогической деятельности</a:t>
            </a:r>
            <a:endParaRPr lang="ru-RU" sz="200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179512" y="188640"/>
            <a:ext cx="0" cy="648072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>
            <a:off x="179512" y="188640"/>
            <a:ext cx="871296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8892480" y="188640"/>
            <a:ext cx="0" cy="648072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>
            <a:off x="179512" y="6669360"/>
            <a:ext cx="871296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190543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11560" y="1408790"/>
            <a:ext cx="7992888" cy="5116554"/>
          </a:xfrm>
        </p:spPr>
        <p:txBody>
          <a:bodyPr>
            <a:normAutofit/>
          </a:bodyPr>
          <a:lstStyle/>
          <a:p>
            <a:pPr lvl="0"/>
            <a:endParaRPr lang="ru-RU" sz="2500" b="1" dirty="0" smtClean="0">
              <a:solidFill>
                <a:schemeClr val="accent6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/>
              <a:t> </a:t>
            </a:r>
          </a:p>
          <a:p>
            <a:pPr>
              <a:lnSpc>
                <a:spcPct val="120000"/>
              </a:lnSpc>
            </a:pPr>
            <a:r>
              <a:rPr lang="ru-RU" sz="1400" dirty="0"/>
              <a:t/>
            </a:r>
            <a:br>
              <a:rPr lang="ru-RU" sz="1400" dirty="0"/>
            </a:br>
            <a:r>
              <a:rPr lang="ru-RU" sz="1400" dirty="0"/>
              <a:t/>
            </a:r>
            <a:br>
              <a:rPr lang="ru-RU" sz="1400" dirty="0"/>
            </a:br>
            <a:r>
              <a:rPr lang="ru-RU" sz="1400" dirty="0"/>
              <a:t/>
            </a:r>
            <a:br>
              <a:rPr lang="ru-RU" sz="1400" dirty="0"/>
            </a:br>
            <a:r>
              <a:rPr lang="ru-RU" sz="1400" dirty="0"/>
              <a:t/>
            </a:r>
            <a:br>
              <a:rPr lang="ru-RU" sz="1400" dirty="0"/>
            </a:br>
            <a:endParaRPr lang="ru-RU" sz="1400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400" b="1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48320" y="404664"/>
            <a:ext cx="7175351" cy="1008112"/>
          </a:xfrm>
        </p:spPr>
        <p:txBody>
          <a:bodyPr/>
          <a:lstStyle/>
          <a:p>
            <a:pPr marL="182880" indent="0" algn="ctr">
              <a:buNone/>
            </a:pPr>
            <a:r>
              <a:rPr lang="ru-RU" sz="20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" pitchFamily="18" charset="0"/>
                <a:cs typeface="Times New Roman" pitchFamily="18" charset="0"/>
              </a:rPr>
              <a:t>РАЗДЕЛ 4.</a:t>
            </a:r>
            <a:br>
              <a:rPr lang="ru-RU" sz="20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" pitchFamily="18" charset="0"/>
                <a:cs typeface="Times New Roman" pitchFamily="18" charset="0"/>
              </a:rPr>
              <a:t>Результативность педагогической деятельности</a:t>
            </a:r>
            <a:endParaRPr lang="ru-RU" sz="200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179512" y="188640"/>
            <a:ext cx="0" cy="648072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>
            <a:off x="179512" y="188640"/>
            <a:ext cx="871296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8892480" y="188640"/>
            <a:ext cx="0" cy="648072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>
            <a:off x="179512" y="6669360"/>
            <a:ext cx="871296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715" y="1340768"/>
            <a:ext cx="2052485" cy="156698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9189" y="1345830"/>
            <a:ext cx="2251818" cy="156192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715" y="3429000"/>
            <a:ext cx="2027656" cy="252028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1876" y="1349826"/>
            <a:ext cx="2269258" cy="155792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6265" y="3407042"/>
            <a:ext cx="2227783" cy="254223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3885" y="3407042"/>
            <a:ext cx="3054079" cy="25422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3168763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11560" y="1408790"/>
            <a:ext cx="7992888" cy="5116554"/>
          </a:xfrm>
        </p:spPr>
        <p:txBody>
          <a:bodyPr>
            <a:noAutofit/>
          </a:bodyPr>
          <a:lstStyle/>
          <a:p>
            <a:r>
              <a:rPr lang="ru-RU" sz="1500" b="1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4. Творческий проект</a:t>
            </a:r>
            <a:r>
              <a:rPr lang="ru-RU" sz="1500" dirty="0"/>
              <a:t> </a:t>
            </a:r>
            <a:r>
              <a:rPr lang="ru-RU" sz="1500" b="1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«Праздники православного календаря в жизни </a:t>
            </a:r>
            <a:r>
              <a:rPr lang="ru-RU" sz="1500" b="1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младших </a:t>
            </a:r>
            <a:r>
              <a:rPr lang="ru-RU" sz="1500" b="1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и средних дошкольников</a:t>
            </a:r>
            <a:r>
              <a:rPr lang="ru-RU" sz="1500" b="1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».</a:t>
            </a:r>
          </a:p>
          <a:p>
            <a:pPr lvl="0"/>
            <a:r>
              <a:rPr lang="ru-RU" sz="1500" b="1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Актуальность</a:t>
            </a:r>
            <a:r>
              <a:rPr lang="ru-RU" sz="1500" b="1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1500" dirty="0">
              <a:solidFill>
                <a:schemeClr val="accent6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50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4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 настоящее время Россия переживает один из непростых исторических периодов. И самая большая опасность, подстерегающая наше общество сегодня - это разрушение личности. Ныне материальные ценности доминируют над духовными, поэтому у детей искажены представления о добре, милосердии, великодушии, справедливости, гражданственности и патриотизме. Стоит отметить, что многие современные </a:t>
            </a:r>
            <a:r>
              <a:rPr lang="ru-RU" sz="1400" b="1" dirty="0" err="1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воспитательно</a:t>
            </a:r>
            <a:r>
              <a:rPr lang="ru-RU" sz="14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-образовательные инициативы направлены на качественное наращивание знаний и навыков детей, но параллельно с этим процессом должно идти духовно-нравственное воспитание, в основе которого - развитие личности. Духовно - нравственное воспитание - это формирование ценностного отношения к жизни, которое обеспечивает устойчивое и гармоническое развитие человека и включает в себя воспитание чувства долга, справедливости и ответственности. Система духовно - нравственного воспитания ребенка строится через приобщение к культурному наследию своего народа.</a:t>
            </a:r>
            <a:br>
              <a:rPr lang="ru-RU" sz="14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Именно поэтому, сегодня повсеместно возрастает интерес к народному творчеству, ведь именно в нём нужно искать истоки наших характеров, взаимоотношений, исторические корни.</a:t>
            </a:r>
            <a:br>
              <a:rPr lang="ru-RU" sz="14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Использование православных праздников русского народа помогают приобщать ребёнка к миру духовных, нравственных ценностей, зафиксированных в фольклорных жанрах, и они позволяют ребёнку поверить в добро, в красоту нашего мира.</a:t>
            </a:r>
          </a:p>
          <a:p>
            <a:endParaRPr lang="ru-RU" sz="1400" dirty="0">
              <a:solidFill>
                <a:schemeClr val="accent6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20000"/>
              </a:lnSpc>
            </a:pPr>
            <a:r>
              <a:rPr lang="ru-RU" sz="1400" dirty="0"/>
              <a:t/>
            </a:r>
            <a:br>
              <a:rPr lang="ru-RU" sz="1400" dirty="0"/>
            </a:br>
            <a:r>
              <a:rPr lang="ru-RU" sz="1400" dirty="0"/>
              <a:t/>
            </a:r>
            <a:br>
              <a:rPr lang="ru-RU" sz="1400" dirty="0"/>
            </a:br>
            <a:r>
              <a:rPr lang="ru-RU" sz="1400" dirty="0"/>
              <a:t/>
            </a:r>
            <a:br>
              <a:rPr lang="ru-RU" sz="1400" dirty="0"/>
            </a:br>
            <a:r>
              <a:rPr lang="ru-RU" sz="1400" dirty="0"/>
              <a:t/>
            </a:r>
            <a:br>
              <a:rPr lang="ru-RU" sz="1400" dirty="0"/>
            </a:br>
            <a:endParaRPr lang="ru-RU" sz="1400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400" b="1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48320" y="404664"/>
            <a:ext cx="7175351" cy="1008112"/>
          </a:xfrm>
        </p:spPr>
        <p:txBody>
          <a:bodyPr/>
          <a:lstStyle/>
          <a:p>
            <a:pPr marL="182880" indent="0" algn="ctr">
              <a:buNone/>
            </a:pPr>
            <a:r>
              <a:rPr lang="ru-RU" sz="20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" pitchFamily="18" charset="0"/>
                <a:cs typeface="Times New Roman" pitchFamily="18" charset="0"/>
              </a:rPr>
              <a:t>РАЗДЕЛ 4.</a:t>
            </a:r>
            <a:br>
              <a:rPr lang="ru-RU" sz="20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" pitchFamily="18" charset="0"/>
                <a:cs typeface="Times New Roman" pitchFamily="18" charset="0"/>
              </a:rPr>
              <a:t>Результативность педагогической деятельности</a:t>
            </a:r>
            <a:endParaRPr lang="ru-RU" sz="200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179512" y="188640"/>
            <a:ext cx="0" cy="648072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>
            <a:off x="179512" y="188640"/>
            <a:ext cx="871296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8892480" y="188640"/>
            <a:ext cx="0" cy="648072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>
            <a:off x="179512" y="6669360"/>
            <a:ext cx="871296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230962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11560" y="1408790"/>
            <a:ext cx="7992888" cy="5116554"/>
          </a:xfrm>
        </p:spPr>
        <p:txBody>
          <a:bodyPr>
            <a:normAutofit/>
          </a:bodyPr>
          <a:lstStyle/>
          <a:p>
            <a:r>
              <a:rPr lang="ru-RU" sz="1400" b="1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2. Цель: </a:t>
            </a:r>
          </a:p>
          <a:p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- приобщить детей к истокам русской народной культуры, через ознакомление и проведение православных праздников.</a:t>
            </a:r>
          </a:p>
          <a:p>
            <a:r>
              <a:rPr lang="ru-RU" sz="1400" b="1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3. Задачи:   </a:t>
            </a:r>
          </a:p>
          <a:p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- познакомить детей с содержанием православных праздников;</a:t>
            </a:r>
            <a:br>
              <a:rPr lang="ru-RU" sz="14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- расширять знания детей о православных праздниках, обычаях и традициях русского народа;</a:t>
            </a:r>
            <a:br>
              <a:rPr lang="ru-RU" sz="14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- развитие творческих способностей: певческих навыков, актерского мастерства, музыкальности детей на основе разных жанров русского фольклора.</a:t>
            </a:r>
          </a:p>
          <a:p>
            <a:endParaRPr lang="ru-RU" sz="1400" dirty="0">
              <a:solidFill>
                <a:schemeClr val="accent6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20000"/>
              </a:lnSpc>
            </a:pPr>
            <a:r>
              <a:rPr lang="ru-RU" sz="1400" dirty="0"/>
              <a:t/>
            </a:r>
            <a:br>
              <a:rPr lang="ru-RU" sz="1400" dirty="0"/>
            </a:br>
            <a:r>
              <a:rPr lang="ru-RU" sz="1400" dirty="0"/>
              <a:t/>
            </a:r>
            <a:br>
              <a:rPr lang="ru-RU" sz="1400" dirty="0"/>
            </a:br>
            <a:r>
              <a:rPr lang="ru-RU" sz="1400" dirty="0"/>
              <a:t/>
            </a:r>
            <a:br>
              <a:rPr lang="ru-RU" sz="1400" dirty="0"/>
            </a:br>
            <a:r>
              <a:rPr lang="ru-RU" sz="1400" dirty="0"/>
              <a:t/>
            </a:r>
            <a:br>
              <a:rPr lang="ru-RU" sz="1400" dirty="0"/>
            </a:br>
            <a:endParaRPr lang="ru-RU" sz="1400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400" b="1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48320" y="404664"/>
            <a:ext cx="7175351" cy="1008112"/>
          </a:xfrm>
        </p:spPr>
        <p:txBody>
          <a:bodyPr/>
          <a:lstStyle/>
          <a:p>
            <a:pPr marL="182880" indent="0" algn="ctr">
              <a:buNone/>
            </a:pPr>
            <a:r>
              <a:rPr lang="ru-RU" sz="20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" pitchFamily="18" charset="0"/>
                <a:cs typeface="Times New Roman" pitchFamily="18" charset="0"/>
              </a:rPr>
              <a:t>РАЗДЕЛ 4.</a:t>
            </a:r>
            <a:br>
              <a:rPr lang="ru-RU" sz="20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" pitchFamily="18" charset="0"/>
                <a:cs typeface="Times New Roman" pitchFamily="18" charset="0"/>
              </a:rPr>
              <a:t>Результативность педагогической деятельности</a:t>
            </a:r>
            <a:endParaRPr lang="ru-RU" sz="200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179512" y="188640"/>
            <a:ext cx="0" cy="648072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>
            <a:off x="179512" y="188640"/>
            <a:ext cx="871296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8892480" y="188640"/>
            <a:ext cx="0" cy="648072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>
            <a:off x="179512" y="6669360"/>
            <a:ext cx="871296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440206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11560" y="1268760"/>
            <a:ext cx="8064896" cy="4680520"/>
          </a:xfrm>
        </p:spPr>
        <p:txBody>
          <a:bodyPr>
            <a:normAutofit fontScale="85000" lnSpcReduction="20000"/>
          </a:bodyPr>
          <a:lstStyle/>
          <a:p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1.8. Членство в комиссиях и экспертных группах:</a:t>
            </a:r>
          </a:p>
          <a:p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1.9. Повышение квалификации:</a:t>
            </a:r>
          </a:p>
          <a:p>
            <a:pPr>
              <a:lnSpc>
                <a:spcPct val="110000"/>
              </a:lnSpc>
            </a:pP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Удостоверение о повышении квалификации "Цифровые технологии в образовании :</a:t>
            </a:r>
            <a:br>
              <a:rPr lang="ru-RU" sz="14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цифровая образовательная среда и </a:t>
            </a:r>
            <a:r>
              <a:rPr lang="ru-RU" sz="1400" b="1" dirty="0" err="1">
                <a:latin typeface="Times New Roman" pitchFamily="18" charset="0"/>
                <a:cs typeface="Times New Roman" pitchFamily="18" charset="0"/>
              </a:rPr>
              <a:t>диджитал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 компетентность педагога" (72 часа) , 78/62-</a:t>
            </a:r>
            <a:br>
              <a:rPr lang="ru-RU" sz="14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1454, ЦНОИ </a:t>
            </a:r>
            <a:r>
              <a:rPr lang="ru-RU" sz="1400" b="1" dirty="0" err="1">
                <a:latin typeface="Times New Roman" pitchFamily="18" charset="0"/>
                <a:cs typeface="Times New Roman" pitchFamily="18" charset="0"/>
              </a:rPr>
              <a:t>г.Санкт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-Петербург, выдано 16.11.2020 г.; </a:t>
            </a:r>
            <a:endParaRPr lang="ru-RU" sz="14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10000"/>
              </a:lnSpc>
            </a:pP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Удостоверение "Профилактика гриппа и острых респираторных вирусных инфекций, в</a:t>
            </a:r>
            <a:br>
              <a:rPr lang="ru-RU" sz="14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том числе новой </a:t>
            </a:r>
            <a:r>
              <a:rPr lang="ru-RU" sz="1400" b="1" dirty="0" err="1">
                <a:latin typeface="Times New Roman" pitchFamily="18" charset="0"/>
                <a:cs typeface="Times New Roman" pitchFamily="18" charset="0"/>
              </a:rPr>
              <a:t>короновирусной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 инфекции (COVID-19) (36 часов) 480-1891002, ООО "Центр</a:t>
            </a:r>
            <a:br>
              <a:rPr lang="ru-RU" sz="14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инновационного образования и воспитания" </a:t>
            </a:r>
            <a:r>
              <a:rPr lang="ru-RU" sz="1400" b="1" dirty="0" err="1">
                <a:latin typeface="Times New Roman" pitchFamily="18" charset="0"/>
                <a:cs typeface="Times New Roman" pitchFamily="18" charset="0"/>
              </a:rPr>
              <a:t>г.Саратов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, выдан 23.03.2021 г.;</a:t>
            </a:r>
            <a:br>
              <a:rPr lang="ru-RU" sz="14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Удостоверение "Обеспечение санитарно-эпидемиологических требований к</a:t>
            </a:r>
            <a:br>
              <a:rPr lang="ru-RU" sz="14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образовательным организациям согласно СП 2.4.3648-20" ( 36 часов) 481-1891002, ООО</a:t>
            </a:r>
            <a:br>
              <a:rPr lang="ru-RU" sz="14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"Центр инновационного образования и воспитания" </a:t>
            </a:r>
            <a:r>
              <a:rPr lang="ru-RU" sz="1400" b="1" dirty="0" err="1">
                <a:latin typeface="Times New Roman" pitchFamily="18" charset="0"/>
                <a:cs typeface="Times New Roman" pitchFamily="18" charset="0"/>
              </a:rPr>
              <a:t>г.Саратов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, выдан 25.03.2021 г. ;</a:t>
            </a:r>
            <a:br>
              <a:rPr lang="ru-RU" sz="14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Сертификат участника онлайн-</a:t>
            </a:r>
            <a:r>
              <a:rPr lang="ru-RU" sz="1400" b="1" dirty="0" err="1">
                <a:latin typeface="Times New Roman" pitchFamily="18" charset="0"/>
                <a:cs typeface="Times New Roman" pitchFamily="18" charset="0"/>
              </a:rPr>
              <a:t>вебинара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 "Подготовка с дошкольниками к празднику</a:t>
            </a:r>
            <a:br>
              <a:rPr lang="ru-RU" sz="14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"День Победы" (2 акад. часа) 36139, Сообщество педагогов, </a:t>
            </a:r>
            <a:r>
              <a:rPr lang="ru-RU" sz="1400" b="1" dirty="0" err="1">
                <a:latin typeface="Times New Roman" pitchFamily="18" charset="0"/>
                <a:cs typeface="Times New Roman" pitchFamily="18" charset="0"/>
              </a:rPr>
              <a:t>г.Москва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, выдан 07.04.2021г.;</a:t>
            </a:r>
            <a:br>
              <a:rPr lang="ru-RU" sz="14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Сертификат участника онлайн-</a:t>
            </a:r>
            <a:r>
              <a:rPr lang="ru-RU" sz="1400" b="1" dirty="0" err="1">
                <a:latin typeface="Times New Roman" pitchFamily="18" charset="0"/>
                <a:cs typeface="Times New Roman" pitchFamily="18" charset="0"/>
              </a:rPr>
              <a:t>вебинара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 "Детский оркестр без границ! Песни, игры,</a:t>
            </a:r>
            <a:br>
              <a:rPr lang="ru-RU" sz="14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 err="1">
                <a:latin typeface="Times New Roman" pitchFamily="18" charset="0"/>
                <a:cs typeface="Times New Roman" pitchFamily="18" charset="0"/>
              </a:rPr>
              <a:t>распевки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, танцы, хороводы" (2 акад. часа) 27814, Сообщество педагогов, </a:t>
            </a:r>
            <a:r>
              <a:rPr lang="ru-RU" sz="1400" b="1" dirty="0" err="1">
                <a:latin typeface="Times New Roman" pitchFamily="18" charset="0"/>
                <a:cs typeface="Times New Roman" pitchFamily="18" charset="0"/>
              </a:rPr>
              <a:t>г.Москва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, выдан</a:t>
            </a:r>
            <a:br>
              <a:rPr lang="ru-RU" sz="14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23.01.2021г.; </a:t>
            </a:r>
            <a:endParaRPr lang="ru-RU" sz="14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10000"/>
              </a:lnSpc>
            </a:pP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Удостоверение «Технология реализации Всероссийского физкультурно-спортивного комплекса ГТО в практику работы образовательной организации» (72 часа), 7950-21 АСОУ Московская область, выдан 2021 г.</a:t>
            </a:r>
          </a:p>
          <a:p>
            <a:pPr>
              <a:lnSpc>
                <a:spcPct val="110000"/>
              </a:lnSpc>
            </a:pP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1.10. Контактный телефон: 8-925-342-16-43 электронный адрес: elistratis@yandex.ru</a:t>
            </a:r>
            <a:br>
              <a:rPr lang="ru-RU" sz="14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персональный сайт: https://belkova-sa.edu-sites.ru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ru-RU" sz="1400" dirty="0">
                <a:latin typeface="Times New Roman" pitchFamily="18" charset="0"/>
                <a:cs typeface="Times New Roman" pitchFamily="18" charset="0"/>
              </a:rPr>
            </a:br>
            <a:r>
              <a:rPr lang="ru-RU" sz="1400" dirty="0"/>
              <a:t/>
            </a:r>
            <a:br>
              <a:rPr lang="ru-RU" sz="1400" dirty="0"/>
            </a:br>
            <a:r>
              <a:rPr lang="ru-RU" sz="1400" dirty="0"/>
              <a:t/>
            </a:r>
            <a:br>
              <a:rPr lang="ru-RU" sz="1400" dirty="0"/>
            </a:br>
            <a:endParaRPr lang="ru-RU" sz="1400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400" b="1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48320" y="404664"/>
            <a:ext cx="7175351" cy="1008112"/>
          </a:xfrm>
        </p:spPr>
        <p:txBody>
          <a:bodyPr/>
          <a:lstStyle/>
          <a:p>
            <a:pPr marL="182880" indent="0" algn="ctr">
              <a:buNone/>
            </a:pPr>
            <a:r>
              <a:rPr lang="ru-RU" sz="20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" pitchFamily="18" charset="0"/>
                <a:cs typeface="Times New Roman" pitchFamily="18" charset="0"/>
              </a:rPr>
              <a:t>РАЗДЕЛ 1. </a:t>
            </a:r>
            <a:br>
              <a:rPr lang="ru-RU" sz="20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" pitchFamily="18" charset="0"/>
                <a:cs typeface="Times New Roman" pitchFamily="18" charset="0"/>
              </a:rPr>
              <a:t>Общие сведения о педагогическом работнике</a:t>
            </a:r>
            <a:endParaRPr lang="ru-RU" sz="200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179512" y="188640"/>
            <a:ext cx="0" cy="648072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>
            <a:off x="179512" y="188640"/>
            <a:ext cx="871296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8892480" y="188640"/>
            <a:ext cx="0" cy="648072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>
            <a:off x="179512" y="6669360"/>
            <a:ext cx="871296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691761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11560" y="1408790"/>
            <a:ext cx="7992888" cy="5116554"/>
          </a:xfrm>
        </p:spPr>
        <p:txBody>
          <a:bodyPr>
            <a:normAutofit/>
          </a:bodyPr>
          <a:lstStyle/>
          <a:p>
            <a:endParaRPr lang="ru-RU" sz="1400" dirty="0">
              <a:solidFill>
                <a:schemeClr val="accent6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20000"/>
              </a:lnSpc>
            </a:pPr>
            <a:r>
              <a:rPr lang="ru-RU" sz="1400" dirty="0"/>
              <a:t/>
            </a:r>
            <a:br>
              <a:rPr lang="ru-RU" sz="1400" dirty="0"/>
            </a:br>
            <a:r>
              <a:rPr lang="ru-RU" sz="1400" dirty="0"/>
              <a:t/>
            </a:r>
            <a:br>
              <a:rPr lang="ru-RU" sz="1400" dirty="0"/>
            </a:br>
            <a:r>
              <a:rPr lang="ru-RU" sz="1400" dirty="0"/>
              <a:t/>
            </a:r>
            <a:br>
              <a:rPr lang="ru-RU" sz="1400" dirty="0"/>
            </a:br>
            <a:r>
              <a:rPr lang="ru-RU" sz="1400" dirty="0"/>
              <a:t/>
            </a:r>
            <a:br>
              <a:rPr lang="ru-RU" sz="1400" dirty="0"/>
            </a:br>
            <a:endParaRPr lang="ru-RU" sz="1400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400" b="1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48320" y="404664"/>
            <a:ext cx="7175351" cy="1008112"/>
          </a:xfrm>
        </p:spPr>
        <p:txBody>
          <a:bodyPr/>
          <a:lstStyle/>
          <a:p>
            <a:pPr marL="182880" indent="0" algn="ctr">
              <a:buNone/>
            </a:pPr>
            <a:r>
              <a:rPr lang="ru-RU" sz="20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" pitchFamily="18" charset="0"/>
                <a:cs typeface="Times New Roman" pitchFamily="18" charset="0"/>
              </a:rPr>
              <a:t>РАЗДЕЛ 3.</a:t>
            </a:r>
            <a:br>
              <a:rPr lang="ru-RU" sz="20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" pitchFamily="18" charset="0"/>
                <a:cs typeface="Times New Roman" pitchFamily="18" charset="0"/>
              </a:rPr>
              <a:t>Результативность педагогической деятельности</a:t>
            </a:r>
            <a:endParaRPr lang="ru-RU" sz="200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179512" y="188640"/>
            <a:ext cx="0" cy="648072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>
            <a:off x="179512" y="188640"/>
            <a:ext cx="871296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8892480" y="188640"/>
            <a:ext cx="0" cy="648072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>
            <a:off x="179512" y="6669360"/>
            <a:ext cx="871296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5404" y="1340768"/>
            <a:ext cx="3200356" cy="20192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1307803"/>
            <a:ext cx="2904322" cy="205222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Рисунок 9" descr="C:\Users\BEM\Downloads\IMG_20220228_114807.jpg"/>
          <p:cNvPicPr/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398" y="3717032"/>
            <a:ext cx="3312368" cy="230425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3717032"/>
            <a:ext cx="3072340" cy="230425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0986915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11560" y="1408790"/>
            <a:ext cx="8280920" cy="5449210"/>
          </a:xfrm>
        </p:spPr>
        <p:txBody>
          <a:bodyPr>
            <a:normAutofit fontScale="85000" lnSpcReduction="20000"/>
          </a:bodyPr>
          <a:lstStyle/>
          <a:p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5.1 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САМООБРАЗОВАНИЕ ПЕДАГОГИЧЕСКОГО РАБОТНИКА:</a:t>
            </a:r>
          </a:p>
          <a:p>
            <a:pPr>
              <a:lnSpc>
                <a:spcPct val="120000"/>
              </a:lnSpc>
            </a:pPr>
            <a:r>
              <a:rPr lang="ru-RU" sz="1600" b="1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1. "РАЗВИТИЕ </a:t>
            </a:r>
            <a:r>
              <a:rPr lang="ru-RU" sz="1600" b="1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МУЗЫКАЛЬНЫХ СПОБНОСТЕЙ ДЕТЕЙ ДОШКОЛЬНОГО ВОЗРАСТА</a:t>
            </a:r>
            <a:br>
              <a:rPr lang="ru-RU" sz="1600" b="1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ПОСРЕДСТВОМ МУЗЫКАЛЬНО-ДИДАКТИЧЕСКИХ ИРГ"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Актуальность: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  Влияние 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музыки в развитии творческой деятельности детей велико. Музыка, как 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и любое 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другое искусство, способно воздействовать на всестороннее развитие ребенка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, побуждать 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к нравственно-эстетическим переживаниям, к активному мышлению.</a:t>
            </a:r>
            <a:br>
              <a:rPr lang="ru-RU" sz="16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  Через 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приобщение к музыкальному искусству в человеке активизируется 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творческий потенциал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, идет развитие интеллектуального и чувственного начал, и чем 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раньше заложены 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эти компоненты, тем активнее будет их проявление в приобщении 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к художественным 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ценностям мировой культуры.</a:t>
            </a:r>
            <a:br>
              <a:rPr lang="ru-RU" sz="16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  Дошкольное 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детство – пора наиболее оптимального приобщения ребенка к 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миру прекрасного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. Музыкальное развитие оказывает, ничем не заменимое, воздействие 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на общее 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развитие: формируется эмоциональная сфера, совершенствуется мышление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, развиваются 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музыкальные способности.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Развитие у детей музыкальных способностей детей должно быть постоянно в поле зрения педагога , осуществляться различными методами и средствами. Поэтому, я считаю, одним из важнейших средств развития музыкальных способностей детей являются музыкально-дидактические игры. Они объединяют все виды музыкальной деятельности: пение, слушание, движение под музыку, игру на музыкальных инструментах.</a:t>
            </a:r>
            <a:endParaRPr lang="ru-RU" sz="1600" b="1" dirty="0">
              <a:solidFill>
                <a:schemeClr val="accent6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20000"/>
              </a:lnSpc>
            </a:pPr>
            <a:r>
              <a:rPr lang="ru-RU" sz="1400" dirty="0"/>
              <a:t/>
            </a:r>
            <a:br>
              <a:rPr lang="ru-RU" sz="1400" dirty="0"/>
            </a:br>
            <a:r>
              <a:rPr lang="ru-RU" sz="1400" dirty="0"/>
              <a:t/>
            </a:r>
            <a:br>
              <a:rPr lang="ru-RU" sz="1400" dirty="0"/>
            </a:br>
            <a:r>
              <a:rPr lang="ru-RU" sz="1400" dirty="0"/>
              <a:t/>
            </a:r>
            <a:br>
              <a:rPr lang="ru-RU" sz="1400" dirty="0"/>
            </a:br>
            <a:r>
              <a:rPr lang="ru-RU" sz="1400" dirty="0"/>
              <a:t/>
            </a:r>
            <a:br>
              <a:rPr lang="ru-RU" sz="1400" dirty="0"/>
            </a:br>
            <a:endParaRPr lang="ru-RU" sz="1400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400" b="1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48320" y="404664"/>
            <a:ext cx="7175351" cy="1008112"/>
          </a:xfrm>
        </p:spPr>
        <p:txBody>
          <a:bodyPr/>
          <a:lstStyle/>
          <a:p>
            <a:pPr marL="182880" indent="0" algn="ctr">
              <a:buNone/>
            </a:pPr>
            <a:r>
              <a:rPr lang="ru-RU" sz="20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" pitchFamily="18" charset="0"/>
                <a:cs typeface="Times New Roman" pitchFamily="18" charset="0"/>
              </a:rPr>
              <a:t>РАЗДЕЛ 4.</a:t>
            </a:r>
            <a:br>
              <a:rPr lang="ru-RU" sz="20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" pitchFamily="18" charset="0"/>
                <a:cs typeface="Times New Roman" pitchFamily="18" charset="0"/>
              </a:rPr>
              <a:t>Результативность педагогической деятельности</a:t>
            </a:r>
            <a:endParaRPr lang="ru-RU" sz="200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179512" y="188640"/>
            <a:ext cx="0" cy="648072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>
            <a:off x="179512" y="188640"/>
            <a:ext cx="871296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8892480" y="188640"/>
            <a:ext cx="0" cy="648072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>
            <a:off x="179512" y="6669360"/>
            <a:ext cx="871296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3986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95536" y="1196752"/>
            <a:ext cx="8280920" cy="5112568"/>
          </a:xfrm>
        </p:spPr>
        <p:txBody>
          <a:bodyPr>
            <a:normAutofit fontScale="47500" lnSpcReduction="20000"/>
          </a:bodyPr>
          <a:lstStyle/>
          <a:p>
            <a:pPr>
              <a:lnSpc>
                <a:spcPct val="120000"/>
              </a:lnSpc>
            </a:pPr>
            <a:r>
              <a:rPr lang="ru-RU" sz="2900" b="1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Цели: </a:t>
            </a:r>
          </a:p>
          <a:p>
            <a:pPr marL="285750" indent="-285750">
              <a:lnSpc>
                <a:spcPct val="120000"/>
              </a:lnSpc>
              <a:buFont typeface="Arial" pitchFamily="34" charset="0"/>
              <a:buChar char="•"/>
            </a:pPr>
            <a:r>
              <a:rPr lang="ru-RU" sz="29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Изучить пути, средства и методы работы по внедрению в музыкальную деятельность детей интерактивной музыкально-дидактической.</a:t>
            </a:r>
          </a:p>
          <a:p>
            <a:pPr marL="285750" indent="-285750">
              <a:lnSpc>
                <a:spcPct val="120000"/>
              </a:lnSpc>
              <a:buFont typeface="Arial" pitchFamily="34" charset="0"/>
              <a:buChar char="•"/>
            </a:pPr>
            <a:r>
              <a:rPr lang="ru-RU" sz="29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Стимулировать развитие музыкальных способностей.</a:t>
            </a:r>
          </a:p>
          <a:p>
            <a:pPr>
              <a:lnSpc>
                <a:spcPct val="120000"/>
              </a:lnSpc>
            </a:pPr>
            <a:r>
              <a:rPr lang="ru-RU" sz="29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Задачи: </a:t>
            </a:r>
          </a:p>
          <a:p>
            <a:pPr marL="285750" indent="-285750">
              <a:lnSpc>
                <a:spcPct val="120000"/>
              </a:lnSpc>
              <a:buFont typeface="Arial" pitchFamily="34" charset="0"/>
              <a:buChar char="•"/>
            </a:pPr>
            <a:r>
              <a:rPr lang="ru-RU" sz="29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Повысить собственный уровень знаний путем изучения необходимой литературы, опыта педагогов МБДОУ, изучения методик и технологий в Интернете, подобрать материал для работы и консультаций.</a:t>
            </a:r>
          </a:p>
          <a:p>
            <a:pPr marL="285750" indent="-285750">
              <a:lnSpc>
                <a:spcPct val="120000"/>
              </a:lnSpc>
              <a:buFont typeface="Arial" pitchFamily="34" charset="0"/>
              <a:buChar char="•"/>
            </a:pPr>
            <a:r>
              <a:rPr lang="ru-RU" sz="29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Научить различать свойства музыкального звука с помощью наглядно-слухового и наглядно-зрительных методов музыкального воспитания.</a:t>
            </a:r>
          </a:p>
          <a:p>
            <a:pPr marL="285750" indent="-285750">
              <a:lnSpc>
                <a:spcPct val="120000"/>
              </a:lnSpc>
              <a:buFont typeface="Arial" pitchFamily="34" charset="0"/>
              <a:buChar char="•"/>
            </a:pPr>
            <a:r>
              <a:rPr lang="ru-RU" sz="29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Раскрыть значение музыкально-дидактических пособий и игр, обследовать методы их воздействия на развитие музыкальных сенсорных способностей.</a:t>
            </a:r>
          </a:p>
          <a:p>
            <a:pPr marL="285750" indent="-285750">
              <a:lnSpc>
                <a:spcPct val="120000"/>
              </a:lnSpc>
              <a:buFont typeface="Arial" pitchFamily="34" charset="0"/>
              <a:buChar char="•"/>
            </a:pPr>
            <a:r>
              <a:rPr lang="ru-RU" sz="29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Совершенствовать формы и методы обучения в процессе использования музыкально-дидактических игр в различных видах музыкальной деятельности.</a:t>
            </a:r>
          </a:p>
          <a:p>
            <a:pPr marL="285750" indent="-285750">
              <a:lnSpc>
                <a:spcPct val="120000"/>
              </a:lnSpc>
              <a:buFont typeface="Arial" pitchFamily="34" charset="0"/>
              <a:buChar char="•"/>
            </a:pPr>
            <a:endParaRPr lang="ru-RU" sz="14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lnSpc>
                <a:spcPct val="120000"/>
              </a:lnSpc>
              <a:buFont typeface="Arial" pitchFamily="34" charset="0"/>
              <a:buChar char="•"/>
            </a:pPr>
            <a:endParaRPr lang="ru-RU" sz="16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lnSpc>
                <a:spcPct val="120000"/>
              </a:lnSpc>
              <a:buFont typeface="Arial" pitchFamily="34" charset="0"/>
              <a:buChar char="•"/>
            </a:pPr>
            <a:endParaRPr lang="ru-RU" sz="1600" b="1" dirty="0">
              <a:solidFill>
                <a:schemeClr val="accent6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20000"/>
              </a:lnSpc>
            </a:pPr>
            <a:r>
              <a:rPr lang="ru-RU" sz="1400" dirty="0"/>
              <a:t/>
            </a:r>
            <a:br>
              <a:rPr lang="ru-RU" sz="1400" dirty="0"/>
            </a:br>
            <a:r>
              <a:rPr lang="ru-RU" sz="1400" dirty="0"/>
              <a:t/>
            </a:r>
            <a:br>
              <a:rPr lang="ru-RU" sz="1400" dirty="0"/>
            </a:br>
            <a:r>
              <a:rPr lang="ru-RU" sz="1400" dirty="0"/>
              <a:t/>
            </a:r>
            <a:br>
              <a:rPr lang="ru-RU" sz="1400" dirty="0"/>
            </a:br>
            <a:r>
              <a:rPr lang="ru-RU" sz="1400" dirty="0"/>
              <a:t/>
            </a:r>
            <a:br>
              <a:rPr lang="ru-RU" sz="1400" dirty="0"/>
            </a:br>
            <a:endParaRPr lang="ru-RU" sz="1400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400" b="1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48320" y="404664"/>
            <a:ext cx="7175351" cy="1008112"/>
          </a:xfrm>
        </p:spPr>
        <p:txBody>
          <a:bodyPr/>
          <a:lstStyle/>
          <a:p>
            <a:pPr marL="182880" indent="0" algn="ctr">
              <a:buNone/>
            </a:pPr>
            <a:r>
              <a:rPr lang="ru-RU" sz="20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" pitchFamily="18" charset="0"/>
                <a:cs typeface="Times New Roman" pitchFamily="18" charset="0"/>
              </a:rPr>
              <a:t>РАЗДЕЛ 4.</a:t>
            </a:r>
            <a:br>
              <a:rPr lang="ru-RU" sz="20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" pitchFamily="18" charset="0"/>
                <a:cs typeface="Times New Roman" pitchFamily="18" charset="0"/>
              </a:rPr>
              <a:t>Результативность педагогической деятельности</a:t>
            </a:r>
            <a:endParaRPr lang="ru-RU" sz="200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179512" y="188640"/>
            <a:ext cx="0" cy="648072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>
            <a:off x="179512" y="188640"/>
            <a:ext cx="871296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8892480" y="188640"/>
            <a:ext cx="0" cy="648072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>
            <a:off x="179512" y="6669360"/>
            <a:ext cx="871296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216924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95536" y="1412776"/>
            <a:ext cx="8280920" cy="5112568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ru-RU" sz="1400" b="1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ВЫВОД: 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по окончании изучения данной темы, я пополнила свои теоретические 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и практические 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знания по теме самообразования. Мною была создана 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картотека музыкально-дидактических 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игр, которые успешно применялись мной на 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музыкальных занятиях 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с детьми.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050" dirty="0"/>
              <a:t/>
            </a:r>
            <a:br>
              <a:rPr lang="ru-RU" sz="1050" dirty="0"/>
            </a:br>
            <a:endParaRPr lang="ru-RU" sz="14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lnSpc>
                <a:spcPct val="120000"/>
              </a:lnSpc>
              <a:buFont typeface="Arial" pitchFamily="34" charset="0"/>
              <a:buChar char="•"/>
            </a:pPr>
            <a:endParaRPr lang="ru-RU" sz="16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lnSpc>
                <a:spcPct val="120000"/>
              </a:lnSpc>
              <a:buFont typeface="Arial" pitchFamily="34" charset="0"/>
              <a:buChar char="•"/>
            </a:pPr>
            <a:endParaRPr lang="ru-RU" sz="1600" b="1" dirty="0">
              <a:solidFill>
                <a:schemeClr val="accent6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20000"/>
              </a:lnSpc>
            </a:pPr>
            <a:r>
              <a:rPr lang="ru-RU" sz="1400" dirty="0"/>
              <a:t/>
            </a:r>
            <a:br>
              <a:rPr lang="ru-RU" sz="1400" dirty="0"/>
            </a:br>
            <a:r>
              <a:rPr lang="ru-RU" sz="1400" dirty="0"/>
              <a:t/>
            </a:r>
            <a:br>
              <a:rPr lang="ru-RU" sz="1400" dirty="0"/>
            </a:br>
            <a:r>
              <a:rPr lang="ru-RU" sz="1400" dirty="0"/>
              <a:t/>
            </a:r>
            <a:br>
              <a:rPr lang="ru-RU" sz="1400" dirty="0"/>
            </a:br>
            <a:r>
              <a:rPr lang="ru-RU" sz="1400" dirty="0"/>
              <a:t/>
            </a:r>
            <a:br>
              <a:rPr lang="ru-RU" sz="1400" dirty="0"/>
            </a:br>
            <a:endParaRPr lang="ru-RU" sz="1400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400" b="1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48320" y="404664"/>
            <a:ext cx="7175351" cy="1008112"/>
          </a:xfrm>
        </p:spPr>
        <p:txBody>
          <a:bodyPr/>
          <a:lstStyle/>
          <a:p>
            <a:pPr marL="182880" indent="0" algn="ctr">
              <a:buNone/>
            </a:pPr>
            <a:r>
              <a:rPr lang="ru-RU" sz="20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" pitchFamily="18" charset="0"/>
                <a:cs typeface="Times New Roman" pitchFamily="18" charset="0"/>
              </a:rPr>
              <a:t>РАЗДЕЛ 4.</a:t>
            </a:r>
            <a:br>
              <a:rPr lang="ru-RU" sz="20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" pitchFamily="18" charset="0"/>
                <a:cs typeface="Times New Roman" pitchFamily="18" charset="0"/>
              </a:rPr>
              <a:t>Результативность педагогической деятельности</a:t>
            </a:r>
            <a:endParaRPr lang="ru-RU" sz="200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179512" y="188640"/>
            <a:ext cx="0" cy="648072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>
            <a:off x="179512" y="188640"/>
            <a:ext cx="871296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8892480" y="188640"/>
            <a:ext cx="0" cy="648072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>
            <a:off x="179512" y="6669360"/>
            <a:ext cx="871296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015317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95536" y="1412776"/>
            <a:ext cx="8280920" cy="5256584"/>
          </a:xfrm>
        </p:spPr>
        <p:txBody>
          <a:bodyPr>
            <a:noAutofit/>
          </a:bodyPr>
          <a:lstStyle/>
          <a:p>
            <a:pPr>
              <a:lnSpc>
                <a:spcPct val="120000"/>
              </a:lnSpc>
            </a:pPr>
            <a:r>
              <a:rPr lang="ru-RU" sz="1400" b="1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2.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ТЕМА: «Развитие музыкальных способностей детей дошкольного возраста посредством приобщения к русской народной культуре» </a:t>
            </a:r>
            <a:endParaRPr lang="ru-RU" sz="1400" dirty="0">
              <a:solidFill>
                <a:schemeClr val="accent6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20000"/>
              </a:lnSpc>
            </a:pP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Основные вопросы, намеченные для изучения: слушание народной музыки, песен, в том числе и колыбельных; знакомство с музыкальными играми и хороводами; знакомство с народными музыкальными инструментами; знакомство с традициями и обрядами русского народа.</a:t>
            </a:r>
          </a:p>
          <a:p>
            <a:pPr>
              <a:lnSpc>
                <a:spcPct val="120000"/>
              </a:lnSpc>
            </a:pP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>
              <a:lnSpc>
                <a:spcPct val="120000"/>
              </a:lnSpc>
            </a:pP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ЦЕЛЬ: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Повышать профессиональную квалификацию по теме развития музыкальных способностей детей дошкольного возраста посредством приобщения к русской народной культуре.</a:t>
            </a:r>
          </a:p>
          <a:p>
            <a:pPr>
              <a:lnSpc>
                <a:spcPct val="120000"/>
              </a:lnSpc>
            </a:pP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>
              <a:lnSpc>
                <a:spcPct val="120000"/>
              </a:lnSpc>
            </a:pP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Актуальность темы: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При формировании внутреннего духовного мира ребенка, его индивидуальных качеств огромное значение играет народная музыка, являясь результатом коллективного творческого процесса, складывается на основе художественных традиций многих поколений. Передаваясь из уст в уста, народные мелодии постоянно обогащаются и видоизменяются: в различных районах страны могут существовать разные варианты одного и того же напева, наигрыша.</a:t>
            </a:r>
          </a:p>
          <a:p>
            <a:pPr>
              <a:lnSpc>
                <a:spcPct val="120000"/>
              </a:lnSpc>
            </a:pP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Русская народная культура – явление совершенно особое. Очень важно изучать историю русского народа, обычаи и жизненный уклад предков – это оказывает огромное влияние на становление ребенка как личности, а значит и на развитие всего общества.</a:t>
            </a:r>
          </a:p>
          <a:p>
            <a:r>
              <a:rPr lang="ru-RU" sz="1500" dirty="0"/>
              <a:t/>
            </a:r>
            <a:br>
              <a:rPr lang="ru-RU" sz="1500" dirty="0"/>
            </a:br>
            <a:endParaRPr lang="ru-RU" sz="15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lnSpc>
                <a:spcPct val="120000"/>
              </a:lnSpc>
              <a:buFont typeface="Arial" pitchFamily="34" charset="0"/>
              <a:buChar char="•"/>
            </a:pPr>
            <a:endParaRPr lang="ru-RU" sz="16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lnSpc>
                <a:spcPct val="120000"/>
              </a:lnSpc>
              <a:buFont typeface="Arial" pitchFamily="34" charset="0"/>
              <a:buChar char="•"/>
            </a:pPr>
            <a:endParaRPr lang="ru-RU" sz="1600" b="1" dirty="0">
              <a:solidFill>
                <a:schemeClr val="accent6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20000"/>
              </a:lnSpc>
            </a:pPr>
            <a:r>
              <a:rPr lang="ru-RU" sz="1400" dirty="0"/>
              <a:t/>
            </a:r>
            <a:br>
              <a:rPr lang="ru-RU" sz="1400" dirty="0"/>
            </a:br>
            <a:r>
              <a:rPr lang="ru-RU" sz="1400" dirty="0"/>
              <a:t/>
            </a:r>
            <a:br>
              <a:rPr lang="ru-RU" sz="1400" dirty="0"/>
            </a:br>
            <a:r>
              <a:rPr lang="ru-RU" sz="1400" dirty="0"/>
              <a:t/>
            </a:r>
            <a:br>
              <a:rPr lang="ru-RU" sz="1400" dirty="0"/>
            </a:br>
            <a:r>
              <a:rPr lang="ru-RU" sz="1400" dirty="0"/>
              <a:t/>
            </a:r>
            <a:br>
              <a:rPr lang="ru-RU" sz="1400" dirty="0"/>
            </a:br>
            <a:endParaRPr lang="ru-RU" sz="1400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400" b="1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48320" y="404664"/>
            <a:ext cx="7175351" cy="1008112"/>
          </a:xfrm>
        </p:spPr>
        <p:txBody>
          <a:bodyPr/>
          <a:lstStyle/>
          <a:p>
            <a:pPr marL="182880" indent="0" algn="ctr">
              <a:buNone/>
            </a:pPr>
            <a:r>
              <a:rPr lang="ru-RU" sz="20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" pitchFamily="18" charset="0"/>
                <a:cs typeface="Times New Roman" pitchFamily="18" charset="0"/>
              </a:rPr>
              <a:t>РАЗДЕЛ 4.</a:t>
            </a:r>
            <a:br>
              <a:rPr lang="ru-RU" sz="20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" pitchFamily="18" charset="0"/>
                <a:cs typeface="Times New Roman" pitchFamily="18" charset="0"/>
              </a:rPr>
              <a:t>Результативность педагогической деятельности</a:t>
            </a:r>
            <a:endParaRPr lang="ru-RU" sz="200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179512" y="188640"/>
            <a:ext cx="0" cy="648072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>
            <a:off x="179512" y="188640"/>
            <a:ext cx="871296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8892480" y="188640"/>
            <a:ext cx="0" cy="648072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>
            <a:off x="179512" y="6669360"/>
            <a:ext cx="871296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393989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95536" y="1412776"/>
            <a:ext cx="8280920" cy="5256584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  Современные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научные исследования подтверждают, что музыкальное развитие необходимо для общего развития, так как с его помощью формируется эмоциональная сфера ребенка, совершенствуется его мышление. Приобщаясь к музыкальному искусству с самого раннего детства, дети постигают смысл заключенных в нем духовных ценностей, становятся отзывчивыми к красоте, как в искусстве, так и в жизни в целом.</a:t>
            </a:r>
          </a:p>
          <a:p>
            <a:pPr>
              <a:lnSpc>
                <a:spcPct val="150000"/>
              </a:lnSpc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  Данная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тема по самообразованию, мною выбрана не случайно. В ней раскрываются методы работы, которые помогают в исследовании индивидуальности личности ребенка, а так же возможность синтезировать полученные знания и навыки, развивать творческие способности, помогая ему успешно и полноценно развиваться.</a:t>
            </a:r>
          </a:p>
          <a:p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Начало изучения темы: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сентябрь 2021 г.</a:t>
            </a:r>
          </a:p>
          <a:p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Окончание изучения темы: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май 2022 г.</a:t>
            </a:r>
          </a:p>
          <a:p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Цель: 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  <a:p>
            <a:pPr marL="285750" lvl="0" indent="-285750">
              <a:buFont typeface="Arial" pitchFamily="34" charset="0"/>
              <a:buChar char="•"/>
            </a:pP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Привлечение детей дошкольного возраста к народной культуре, воспитание на народных традициях и обрядах.  </a:t>
            </a:r>
          </a:p>
          <a:p>
            <a:pPr marL="285750" lvl="0" indent="-285750">
              <a:buFont typeface="Arial" pitchFamily="34" charset="0"/>
              <a:buChar char="•"/>
            </a:pP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Стимулировать развитие музыкальных способностей.</a:t>
            </a:r>
          </a:p>
          <a:p>
            <a:r>
              <a:rPr lang="ru-RU" sz="1500" dirty="0"/>
              <a:t/>
            </a:r>
            <a:br>
              <a:rPr lang="ru-RU" sz="1500" dirty="0"/>
            </a:b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  <a:p>
            <a:endParaRPr lang="ru-RU" sz="15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lnSpc>
                <a:spcPct val="120000"/>
              </a:lnSpc>
              <a:buFont typeface="Arial" pitchFamily="34" charset="0"/>
              <a:buChar char="•"/>
            </a:pPr>
            <a:endParaRPr lang="ru-RU" sz="16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lnSpc>
                <a:spcPct val="120000"/>
              </a:lnSpc>
              <a:buFont typeface="Arial" pitchFamily="34" charset="0"/>
              <a:buChar char="•"/>
            </a:pPr>
            <a:endParaRPr lang="ru-RU" sz="1600" b="1" dirty="0">
              <a:solidFill>
                <a:schemeClr val="accent6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20000"/>
              </a:lnSpc>
            </a:pPr>
            <a:r>
              <a:rPr lang="ru-RU" sz="1400" dirty="0"/>
              <a:t/>
            </a:r>
            <a:br>
              <a:rPr lang="ru-RU" sz="1400" dirty="0"/>
            </a:br>
            <a:r>
              <a:rPr lang="ru-RU" sz="1400" dirty="0"/>
              <a:t/>
            </a:r>
            <a:br>
              <a:rPr lang="ru-RU" sz="1400" dirty="0"/>
            </a:br>
            <a:r>
              <a:rPr lang="ru-RU" sz="1400" dirty="0"/>
              <a:t/>
            </a:r>
            <a:br>
              <a:rPr lang="ru-RU" sz="1400" dirty="0"/>
            </a:br>
            <a:r>
              <a:rPr lang="ru-RU" sz="1400" dirty="0"/>
              <a:t/>
            </a:r>
            <a:br>
              <a:rPr lang="ru-RU" sz="1400" dirty="0"/>
            </a:br>
            <a:endParaRPr lang="ru-RU" sz="1400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400" b="1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48320" y="404664"/>
            <a:ext cx="7175351" cy="1008112"/>
          </a:xfrm>
        </p:spPr>
        <p:txBody>
          <a:bodyPr/>
          <a:lstStyle/>
          <a:p>
            <a:pPr marL="182880" indent="0" algn="ctr">
              <a:buNone/>
            </a:pPr>
            <a:r>
              <a:rPr lang="ru-RU" sz="20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" pitchFamily="18" charset="0"/>
                <a:cs typeface="Times New Roman" pitchFamily="18" charset="0"/>
              </a:rPr>
              <a:t>РАЗДЕЛ 4.</a:t>
            </a:r>
            <a:br>
              <a:rPr lang="ru-RU" sz="20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" pitchFamily="18" charset="0"/>
                <a:cs typeface="Times New Roman" pitchFamily="18" charset="0"/>
              </a:rPr>
              <a:t>Результативность педагогической деятельности</a:t>
            </a:r>
            <a:endParaRPr lang="ru-RU" sz="200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179512" y="188640"/>
            <a:ext cx="0" cy="648072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>
            <a:off x="179512" y="188640"/>
            <a:ext cx="871296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8892480" y="188640"/>
            <a:ext cx="0" cy="648072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>
            <a:off x="179512" y="6669360"/>
            <a:ext cx="871296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972600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95536" y="1412776"/>
            <a:ext cx="8280920" cy="5256584"/>
          </a:xfrm>
        </p:spPr>
        <p:txBody>
          <a:bodyPr>
            <a:noAutofit/>
          </a:bodyPr>
          <a:lstStyle/>
          <a:p>
            <a:r>
              <a:rPr lang="ru-RU" sz="1400" b="1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Задачи:</a:t>
            </a:r>
            <a:endParaRPr lang="ru-RU" sz="1400" dirty="0">
              <a:solidFill>
                <a:schemeClr val="accent6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285750" lvl="0" indent="-285750">
              <a:buFont typeface="Arial" pitchFamily="34" charset="0"/>
              <a:buChar char="•"/>
            </a:pP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формировать основы музыкальной культуры детей дошкольного возраста, используя русскую народную музыку.</a:t>
            </a:r>
          </a:p>
          <a:p>
            <a:pPr marL="285750" lvl="0" indent="-285750">
              <a:buFont typeface="Arial" pitchFamily="34" charset="0"/>
              <a:buChar char="•"/>
            </a:pP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знакомить  детей с разнообразными формами детского музыкального фольклора</a:t>
            </a: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marL="285750" lvl="0" indent="-285750">
              <a:lnSpc>
                <a:spcPct val="150000"/>
              </a:lnSpc>
              <a:buFont typeface="Arial" pitchFamily="34" charset="0"/>
              <a:buChar char="•"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развивать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музыкально-творческие способности на основе синтеза различных видов русской народной музыки.</a:t>
            </a:r>
          </a:p>
          <a:p>
            <a:pPr marL="285750" lvl="0" indent="-285750">
              <a:lnSpc>
                <a:spcPct val="150000"/>
              </a:lnSpc>
              <a:buFont typeface="Arial" pitchFamily="34" charset="0"/>
              <a:buChar char="•"/>
            </a:pP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развивать воображение, эмоциональность, самостоятельное творчество ребенка.</a:t>
            </a:r>
          </a:p>
          <a:p>
            <a:pPr marL="285750" lvl="0" indent="-285750">
              <a:lnSpc>
                <a:spcPct val="150000"/>
              </a:lnSpc>
              <a:buFont typeface="Arial" pitchFamily="34" charset="0"/>
              <a:buChar char="•"/>
            </a:pP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учить умению сотрудничества и сотворчества в коллективной музыкальной деятельности.</a:t>
            </a:r>
          </a:p>
          <a:p>
            <a:pPr marL="285750" lvl="0" indent="-285750">
              <a:lnSpc>
                <a:spcPct val="150000"/>
              </a:lnSpc>
              <a:buFont typeface="Arial" pitchFamily="34" charset="0"/>
              <a:buChar char="•"/>
            </a:pP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воспитывать интерес к поисково-познавательной деятельности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, привлечение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к сотрудничеству родителей, для формирования музыкальной культуры ребенка.</a:t>
            </a:r>
          </a:p>
          <a:p>
            <a:r>
              <a:rPr lang="ru-RU" sz="1400" b="1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Вывод: </a:t>
            </a:r>
            <a:r>
              <a:rPr lang="ru-RU" sz="14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 процессе работы по данной теме самообразования, удалось реализовать все поставленные цели и задачи. Создана картотека русских народных игр, хороводов, </a:t>
            </a:r>
            <a:r>
              <a:rPr lang="ru-RU" sz="1400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закличек</a:t>
            </a:r>
            <a:r>
              <a:rPr lang="ru-RU" sz="14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, которая в процессе дальнейшей работы, будет пополняться. Детям интересна данная тема, они с удовольствием играют в народные игры, водят хороводы. Стремятся каждый поиграть на русских народных инструментах, им это нравится.  </a:t>
            </a:r>
          </a:p>
          <a:p>
            <a:pPr marL="285750" indent="-285750">
              <a:lnSpc>
                <a:spcPct val="120000"/>
              </a:lnSpc>
              <a:buFont typeface="Arial" pitchFamily="34" charset="0"/>
              <a:buChar char="•"/>
            </a:pPr>
            <a:endParaRPr lang="ru-RU" sz="16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lnSpc>
                <a:spcPct val="120000"/>
              </a:lnSpc>
              <a:buFont typeface="Arial" pitchFamily="34" charset="0"/>
              <a:buChar char="•"/>
            </a:pPr>
            <a:endParaRPr lang="ru-RU" sz="1600" b="1" dirty="0">
              <a:solidFill>
                <a:schemeClr val="accent6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20000"/>
              </a:lnSpc>
            </a:pPr>
            <a:r>
              <a:rPr lang="ru-RU" sz="1400" dirty="0"/>
              <a:t/>
            </a:r>
            <a:br>
              <a:rPr lang="ru-RU" sz="1400" dirty="0"/>
            </a:br>
            <a:r>
              <a:rPr lang="ru-RU" sz="1400" dirty="0"/>
              <a:t/>
            </a:r>
            <a:br>
              <a:rPr lang="ru-RU" sz="1400" dirty="0"/>
            </a:br>
            <a:r>
              <a:rPr lang="ru-RU" sz="1400" dirty="0"/>
              <a:t/>
            </a:r>
            <a:br>
              <a:rPr lang="ru-RU" sz="1400" dirty="0"/>
            </a:br>
            <a:r>
              <a:rPr lang="ru-RU" sz="1400" dirty="0"/>
              <a:t/>
            </a:r>
            <a:br>
              <a:rPr lang="ru-RU" sz="1400" dirty="0"/>
            </a:br>
            <a:endParaRPr lang="ru-RU" sz="1400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400" b="1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48320" y="404664"/>
            <a:ext cx="7175351" cy="1008112"/>
          </a:xfrm>
        </p:spPr>
        <p:txBody>
          <a:bodyPr/>
          <a:lstStyle/>
          <a:p>
            <a:pPr marL="182880" indent="0" algn="ctr">
              <a:buNone/>
            </a:pPr>
            <a:r>
              <a:rPr lang="ru-RU" sz="20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" pitchFamily="18" charset="0"/>
                <a:cs typeface="Times New Roman" pitchFamily="18" charset="0"/>
              </a:rPr>
              <a:t>РАЗДЕЛ 4.</a:t>
            </a:r>
            <a:br>
              <a:rPr lang="ru-RU" sz="20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" pitchFamily="18" charset="0"/>
                <a:cs typeface="Times New Roman" pitchFamily="18" charset="0"/>
              </a:rPr>
              <a:t>Результативность педагогической деятельности</a:t>
            </a:r>
            <a:endParaRPr lang="ru-RU" sz="200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179512" y="188640"/>
            <a:ext cx="0" cy="648072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>
            <a:off x="179512" y="188640"/>
            <a:ext cx="871296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8892480" y="188640"/>
            <a:ext cx="0" cy="648072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>
            <a:off x="179512" y="6669360"/>
            <a:ext cx="871296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985441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11560" y="1628800"/>
            <a:ext cx="7992888" cy="4896544"/>
          </a:xfrm>
        </p:spPr>
        <p:txBody>
          <a:bodyPr>
            <a:normAutofit/>
          </a:bodyPr>
          <a:lstStyle/>
          <a:p>
            <a:endParaRPr lang="ru-RU" sz="1400" dirty="0">
              <a:solidFill>
                <a:schemeClr val="accent6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20000"/>
              </a:lnSpc>
            </a:pP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5.2 . КОНСУЛЬТАЦИЯ ДЛЯ ВОСПИТАТЕЛЕЙ ДОУ "ДИДАКТИЧЕСКИЕ ИГРЫ С ПЕНИЕМ"</a:t>
            </a:r>
            <a:br>
              <a:rPr lang="ru-RU" sz="14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(ЯНВАРЬ 2021 Г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.) на педагогическом часе.</a:t>
            </a:r>
          </a:p>
          <a:p>
            <a:pPr>
              <a:lnSpc>
                <a:spcPct val="120000"/>
              </a:lnSpc>
            </a:pP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5.3 «От рождения до школы» ИННОВАЦИОННАЯ ПРОГРАММА ДОШКОЛЬНОГО</a:t>
            </a:r>
            <a:br>
              <a:rPr lang="ru-RU" sz="14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ОБРАЗОВАНИЯ. Под ред. Н. Е. </a:t>
            </a:r>
            <a:r>
              <a:rPr lang="ru-RU" sz="1400" b="1" dirty="0" err="1">
                <a:latin typeface="Times New Roman" pitchFamily="18" charset="0"/>
                <a:cs typeface="Times New Roman" pitchFamily="18" charset="0"/>
              </a:rPr>
              <a:t>Вераксы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, Т. С. Комаровой, М. А. Васильевой.– М.:</a:t>
            </a:r>
            <a:br>
              <a:rPr lang="ru-RU" sz="14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Мозаика-Синтез, 2021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lnSpc>
                <a:spcPct val="120000"/>
              </a:lnSpc>
            </a:pP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ИНФОРМАЦИОННО-КОММУНИКАЦИОННЫЕ ТЕХНОЛОГИИ.</a:t>
            </a:r>
            <a:br>
              <a:rPr lang="ru-RU" sz="14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Цель: повышение качества образования через активное внедрение в</a:t>
            </a:r>
            <a:br>
              <a:rPr lang="ru-RU" sz="14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 err="1">
                <a:latin typeface="Times New Roman" pitchFamily="18" charset="0"/>
                <a:cs typeface="Times New Roman" pitchFamily="18" charset="0"/>
              </a:rPr>
              <a:t>воспитательно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-образовательный процесс информационных технологий в</a:t>
            </a:r>
            <a:br>
              <a:rPr lang="ru-RU" sz="14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соответствии с ФГОС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/>
              <a:t/>
            </a:r>
            <a:br>
              <a:rPr lang="ru-RU" sz="1400" dirty="0"/>
            </a:br>
            <a:r>
              <a:rPr lang="ru-RU" sz="1400" dirty="0"/>
              <a:t/>
            </a:r>
            <a:br>
              <a:rPr lang="ru-RU" sz="1400" dirty="0"/>
            </a:br>
            <a:r>
              <a:rPr lang="ru-RU" sz="1400" dirty="0"/>
              <a:t/>
            </a:r>
            <a:br>
              <a:rPr lang="ru-RU" sz="1400" dirty="0"/>
            </a:br>
            <a:r>
              <a:rPr lang="ru-RU" sz="1400" dirty="0"/>
              <a:t/>
            </a:r>
            <a:br>
              <a:rPr lang="ru-RU" sz="1400" dirty="0"/>
            </a:br>
            <a:r>
              <a:rPr lang="ru-RU" sz="1400" dirty="0"/>
              <a:t/>
            </a:r>
            <a:br>
              <a:rPr lang="ru-RU" sz="1400" dirty="0"/>
            </a:br>
            <a:endParaRPr lang="ru-RU" sz="1400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400" b="1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48320" y="404664"/>
            <a:ext cx="7175351" cy="1008112"/>
          </a:xfrm>
        </p:spPr>
        <p:txBody>
          <a:bodyPr/>
          <a:lstStyle/>
          <a:p>
            <a:pPr marL="182880" indent="0" algn="ctr">
              <a:buNone/>
            </a:pPr>
            <a:r>
              <a:rPr lang="ru-RU" sz="20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" pitchFamily="18" charset="0"/>
                <a:cs typeface="Times New Roman" pitchFamily="18" charset="0"/>
              </a:rPr>
              <a:t>РАЗДЕЛ 5.</a:t>
            </a:r>
            <a:br>
              <a:rPr lang="ru-RU" sz="20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" pitchFamily="18" charset="0"/>
                <a:cs typeface="Times New Roman" pitchFamily="18" charset="0"/>
              </a:rPr>
              <a:t>Научно-методическая деятельность и инновационная педагогического сотрудника.</a:t>
            </a:r>
            <a:endParaRPr lang="ru-RU" sz="200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179512" y="188640"/>
            <a:ext cx="0" cy="648072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>
            <a:off x="179512" y="188640"/>
            <a:ext cx="871296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8892480" y="188640"/>
            <a:ext cx="0" cy="648072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>
            <a:off x="179512" y="6669360"/>
            <a:ext cx="871296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099175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11560" y="1628800"/>
            <a:ext cx="7992888" cy="4896544"/>
          </a:xfrm>
        </p:spPr>
        <p:txBody>
          <a:bodyPr>
            <a:normAutofit/>
          </a:bodyPr>
          <a:lstStyle/>
          <a:p>
            <a:endParaRPr lang="ru-RU" sz="1400" dirty="0">
              <a:solidFill>
                <a:schemeClr val="accent6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20000"/>
              </a:lnSpc>
            </a:pPr>
            <a:r>
              <a:rPr lang="ru-RU" sz="1400" dirty="0"/>
              <a:t/>
            </a:r>
            <a:br>
              <a:rPr lang="ru-RU" sz="1400" dirty="0"/>
            </a:br>
            <a:r>
              <a:rPr lang="ru-RU" sz="1400" dirty="0"/>
              <a:t/>
            </a:r>
            <a:br>
              <a:rPr lang="ru-RU" sz="1400" dirty="0"/>
            </a:br>
            <a:r>
              <a:rPr lang="ru-RU" sz="1400" dirty="0"/>
              <a:t/>
            </a:r>
            <a:br>
              <a:rPr lang="ru-RU" sz="1400" dirty="0"/>
            </a:br>
            <a:r>
              <a:rPr lang="ru-RU" sz="1400" dirty="0"/>
              <a:t/>
            </a:r>
            <a:br>
              <a:rPr lang="ru-RU" sz="1400" dirty="0"/>
            </a:br>
            <a:endParaRPr lang="ru-RU" sz="1400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400" b="1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48320" y="1556792"/>
            <a:ext cx="7175351" cy="2376264"/>
          </a:xfrm>
        </p:spPr>
        <p:txBody>
          <a:bodyPr/>
          <a:lstStyle/>
          <a:p>
            <a:pPr marL="182880" indent="0" algn="ctr">
              <a:buNone/>
            </a:pPr>
            <a:r>
              <a:rPr lang="ru-RU" sz="40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" pitchFamily="18" charset="0"/>
                <a:cs typeface="Times New Roman" pitchFamily="18" charset="0"/>
              </a:rPr>
              <a:t>СПАСИБО </a:t>
            </a:r>
            <a:br>
              <a:rPr lang="ru-RU" sz="40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40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" pitchFamily="18" charset="0"/>
                <a:cs typeface="Times New Roman" pitchFamily="18" charset="0"/>
              </a:rPr>
              <a:t>ЗА </a:t>
            </a:r>
            <a:br>
              <a:rPr lang="ru-RU" sz="40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40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" pitchFamily="18" charset="0"/>
                <a:cs typeface="Times New Roman" pitchFamily="18" charset="0"/>
              </a:rPr>
              <a:t>ВНИМАНИЕ!</a:t>
            </a:r>
            <a:endParaRPr lang="ru-RU" sz="400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179512" y="188640"/>
            <a:ext cx="0" cy="648072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>
            <a:off x="179512" y="188640"/>
            <a:ext cx="871296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8892480" y="188640"/>
            <a:ext cx="0" cy="648072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>
            <a:off x="179512" y="6669360"/>
            <a:ext cx="871296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808945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11560" y="1268760"/>
            <a:ext cx="8064896" cy="4680520"/>
          </a:xfrm>
        </p:spPr>
        <p:txBody>
          <a:bodyPr>
            <a:normAutofit/>
          </a:bodyPr>
          <a:lstStyle/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dirty="0">
                <a:latin typeface="Times New Roman" pitchFamily="18" charset="0"/>
                <a:cs typeface="Times New Roman" pitchFamily="18" charset="0"/>
              </a:rPr>
            </a:br>
            <a:r>
              <a:rPr lang="ru-RU" sz="1400" dirty="0"/>
              <a:t/>
            </a:r>
            <a:br>
              <a:rPr lang="ru-RU" sz="1400" dirty="0"/>
            </a:br>
            <a:r>
              <a:rPr lang="ru-RU" sz="1400" dirty="0"/>
              <a:t/>
            </a:r>
            <a:br>
              <a:rPr lang="ru-RU" sz="1400" dirty="0"/>
            </a:br>
            <a:endParaRPr lang="ru-RU" sz="1400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400" b="1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48320" y="404664"/>
            <a:ext cx="7175351" cy="1008112"/>
          </a:xfrm>
        </p:spPr>
        <p:txBody>
          <a:bodyPr/>
          <a:lstStyle/>
          <a:p>
            <a:pPr marL="182880" indent="0" algn="ctr">
              <a:buNone/>
            </a:pPr>
            <a:r>
              <a:rPr lang="ru-RU" sz="20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" pitchFamily="18" charset="0"/>
                <a:cs typeface="Times New Roman" pitchFamily="18" charset="0"/>
              </a:rPr>
              <a:t>РАЗДЕЛ 2. </a:t>
            </a:r>
            <a:br>
              <a:rPr lang="ru-RU" sz="20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" pitchFamily="18" charset="0"/>
                <a:cs typeface="Times New Roman" pitchFamily="18" charset="0"/>
              </a:rPr>
              <a:t>Копии документов</a:t>
            </a:r>
            <a:endParaRPr lang="ru-RU" sz="200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179512" y="188640"/>
            <a:ext cx="0" cy="648072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>
            <a:off x="179512" y="188640"/>
            <a:ext cx="871296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8892480" y="188640"/>
            <a:ext cx="0" cy="648072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>
            <a:off x="179512" y="6669360"/>
            <a:ext cx="871296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2747" y="1268760"/>
            <a:ext cx="6986498" cy="5000627"/>
          </a:xfrm>
          <a:prstGeom prst="rect">
            <a:avLst/>
          </a:prstGeom>
          <a:ln w="127000" cap="rnd">
            <a:solidFill>
              <a:schemeClr val="bg2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41714269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11560" y="1268760"/>
            <a:ext cx="8064896" cy="4680520"/>
          </a:xfrm>
        </p:spPr>
        <p:txBody>
          <a:bodyPr>
            <a:normAutofit/>
          </a:bodyPr>
          <a:lstStyle/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dirty="0">
                <a:latin typeface="Times New Roman" pitchFamily="18" charset="0"/>
                <a:cs typeface="Times New Roman" pitchFamily="18" charset="0"/>
              </a:rPr>
            </a:br>
            <a:r>
              <a:rPr lang="ru-RU" sz="1400" dirty="0"/>
              <a:t/>
            </a:r>
            <a:br>
              <a:rPr lang="ru-RU" sz="1400" dirty="0"/>
            </a:br>
            <a:r>
              <a:rPr lang="ru-RU" sz="1400" dirty="0"/>
              <a:t/>
            </a:r>
            <a:br>
              <a:rPr lang="ru-RU" sz="1400" dirty="0"/>
            </a:br>
            <a:endParaRPr lang="ru-RU" sz="1400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400" b="1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48320" y="404664"/>
            <a:ext cx="7175351" cy="1008112"/>
          </a:xfrm>
        </p:spPr>
        <p:txBody>
          <a:bodyPr/>
          <a:lstStyle/>
          <a:p>
            <a:pPr marL="182880" indent="0" algn="ctr">
              <a:buNone/>
            </a:pPr>
            <a:r>
              <a:rPr lang="ru-RU" sz="20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" pitchFamily="18" charset="0"/>
                <a:cs typeface="Times New Roman" pitchFamily="18" charset="0"/>
              </a:rPr>
              <a:t>РАЗДЕЛ 2. </a:t>
            </a:r>
            <a:br>
              <a:rPr lang="ru-RU" sz="20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" pitchFamily="18" charset="0"/>
                <a:cs typeface="Times New Roman" pitchFamily="18" charset="0"/>
              </a:rPr>
              <a:t>Копии документов</a:t>
            </a:r>
            <a:endParaRPr lang="ru-RU" sz="200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179512" y="188640"/>
            <a:ext cx="0" cy="648072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>
            <a:off x="179512" y="188640"/>
            <a:ext cx="871296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8892480" y="188640"/>
            <a:ext cx="0" cy="648072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>
            <a:off x="179512" y="6669360"/>
            <a:ext cx="871296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9792" y="1218847"/>
            <a:ext cx="3362209" cy="4752067"/>
          </a:xfrm>
          <a:prstGeom prst="rect">
            <a:avLst/>
          </a:prstGeom>
          <a:ln w="127000" cap="rnd">
            <a:solidFill>
              <a:schemeClr val="bg2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36898981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11560" y="1268760"/>
            <a:ext cx="8064896" cy="4680520"/>
          </a:xfrm>
        </p:spPr>
        <p:txBody>
          <a:bodyPr>
            <a:normAutofit/>
          </a:bodyPr>
          <a:lstStyle/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dirty="0">
                <a:latin typeface="Times New Roman" pitchFamily="18" charset="0"/>
                <a:cs typeface="Times New Roman" pitchFamily="18" charset="0"/>
              </a:rPr>
            </a:br>
            <a:r>
              <a:rPr lang="ru-RU" sz="1400" dirty="0"/>
              <a:t/>
            </a:r>
            <a:br>
              <a:rPr lang="ru-RU" sz="1400" dirty="0"/>
            </a:br>
            <a:r>
              <a:rPr lang="ru-RU" sz="1400" dirty="0"/>
              <a:t/>
            </a:r>
            <a:br>
              <a:rPr lang="ru-RU" sz="1400" dirty="0"/>
            </a:br>
            <a:endParaRPr lang="ru-RU" sz="1400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400" b="1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48320" y="404664"/>
            <a:ext cx="7175351" cy="1008112"/>
          </a:xfrm>
        </p:spPr>
        <p:txBody>
          <a:bodyPr/>
          <a:lstStyle/>
          <a:p>
            <a:pPr marL="182880" indent="0" algn="ctr">
              <a:buNone/>
            </a:pPr>
            <a:r>
              <a:rPr lang="ru-RU" sz="20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" pitchFamily="18" charset="0"/>
                <a:cs typeface="Times New Roman" pitchFamily="18" charset="0"/>
              </a:rPr>
              <a:t>Удостоверения, свидетельства и сертификаты</a:t>
            </a:r>
            <a:br>
              <a:rPr lang="ru-RU" sz="20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" pitchFamily="18" charset="0"/>
                <a:cs typeface="Times New Roman" pitchFamily="18" charset="0"/>
              </a:rPr>
              <a:t>о повышении квалификации</a:t>
            </a:r>
            <a:endParaRPr lang="ru-RU" sz="200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179512" y="188640"/>
            <a:ext cx="0" cy="648072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>
            <a:off x="179512" y="188640"/>
            <a:ext cx="871296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8892480" y="188640"/>
            <a:ext cx="0" cy="648072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>
            <a:off x="179512" y="6669360"/>
            <a:ext cx="871296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1382972"/>
            <a:ext cx="6621986" cy="46814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9160713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11560" y="1268760"/>
            <a:ext cx="8064896" cy="4680520"/>
          </a:xfrm>
        </p:spPr>
        <p:txBody>
          <a:bodyPr>
            <a:normAutofit/>
          </a:bodyPr>
          <a:lstStyle/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dirty="0">
                <a:latin typeface="Times New Roman" pitchFamily="18" charset="0"/>
                <a:cs typeface="Times New Roman" pitchFamily="18" charset="0"/>
              </a:rPr>
            </a:br>
            <a:r>
              <a:rPr lang="ru-RU" sz="1400" dirty="0"/>
              <a:t/>
            </a:r>
            <a:br>
              <a:rPr lang="ru-RU" sz="1400" dirty="0"/>
            </a:br>
            <a:r>
              <a:rPr lang="ru-RU" sz="1400" dirty="0"/>
              <a:t/>
            </a:r>
            <a:br>
              <a:rPr lang="ru-RU" sz="1400" dirty="0"/>
            </a:br>
            <a:endParaRPr lang="ru-RU" sz="1400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400" b="1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48320" y="404664"/>
            <a:ext cx="7175351" cy="1008112"/>
          </a:xfrm>
        </p:spPr>
        <p:txBody>
          <a:bodyPr/>
          <a:lstStyle/>
          <a:p>
            <a:pPr marL="182880" indent="0" algn="ctr">
              <a:buNone/>
            </a:pPr>
            <a:r>
              <a:rPr lang="ru-RU" sz="20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" pitchFamily="18" charset="0"/>
                <a:cs typeface="Times New Roman" pitchFamily="18" charset="0"/>
              </a:rPr>
              <a:t>Удостоверения, свидетельства и сертификаты</a:t>
            </a:r>
            <a:br>
              <a:rPr lang="ru-RU" sz="20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" pitchFamily="18" charset="0"/>
                <a:cs typeface="Times New Roman" pitchFamily="18" charset="0"/>
              </a:rPr>
              <a:t>о повышении квалификации</a:t>
            </a:r>
            <a:endParaRPr lang="ru-RU" sz="200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179512" y="188640"/>
            <a:ext cx="0" cy="648072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>
            <a:off x="179512" y="188640"/>
            <a:ext cx="871296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8892480" y="188640"/>
            <a:ext cx="0" cy="648072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>
            <a:off x="179512" y="6669360"/>
            <a:ext cx="871296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668" y="1202533"/>
            <a:ext cx="3659926" cy="517879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08" y="1221934"/>
            <a:ext cx="3683461" cy="521209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463599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11560" y="1268760"/>
            <a:ext cx="8064896" cy="4680520"/>
          </a:xfrm>
        </p:spPr>
        <p:txBody>
          <a:bodyPr>
            <a:normAutofit/>
          </a:bodyPr>
          <a:lstStyle/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dirty="0">
                <a:latin typeface="Times New Roman" pitchFamily="18" charset="0"/>
                <a:cs typeface="Times New Roman" pitchFamily="18" charset="0"/>
              </a:rPr>
            </a:br>
            <a:r>
              <a:rPr lang="ru-RU" sz="1400" dirty="0"/>
              <a:t/>
            </a:r>
            <a:br>
              <a:rPr lang="ru-RU" sz="1400" dirty="0"/>
            </a:br>
            <a:r>
              <a:rPr lang="ru-RU" sz="1400" dirty="0"/>
              <a:t/>
            </a:r>
            <a:br>
              <a:rPr lang="ru-RU" sz="1400" dirty="0"/>
            </a:br>
            <a:endParaRPr lang="ru-RU" sz="1400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400" b="1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48320" y="404664"/>
            <a:ext cx="7175351" cy="1008112"/>
          </a:xfrm>
        </p:spPr>
        <p:txBody>
          <a:bodyPr/>
          <a:lstStyle/>
          <a:p>
            <a:pPr marL="182880" indent="0" algn="ctr">
              <a:buNone/>
            </a:pPr>
            <a:r>
              <a:rPr lang="ru-RU" sz="20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" pitchFamily="18" charset="0"/>
                <a:cs typeface="Times New Roman" pitchFamily="18" charset="0"/>
              </a:rPr>
              <a:t>Удостоверения, свидетельства и сертификаты</a:t>
            </a:r>
            <a:br>
              <a:rPr lang="ru-RU" sz="20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" pitchFamily="18" charset="0"/>
                <a:cs typeface="Times New Roman" pitchFamily="18" charset="0"/>
              </a:rPr>
              <a:t>о повышении квалификации</a:t>
            </a:r>
            <a:endParaRPr lang="ru-RU" sz="200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179512" y="188640"/>
            <a:ext cx="0" cy="648072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>
            <a:off x="179512" y="188640"/>
            <a:ext cx="871296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8892480" y="188640"/>
            <a:ext cx="0" cy="648072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>
            <a:off x="179512" y="6669360"/>
            <a:ext cx="871296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253633" y="494449"/>
            <a:ext cx="4028782" cy="601678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3705507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2897</TotalTime>
  <Words>1323</Words>
  <Application>Microsoft Office PowerPoint</Application>
  <PresentationFormat>Экран (4:3)</PresentationFormat>
  <Paragraphs>255</Paragraphs>
  <Slides>48</Slides>
  <Notes>36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48</vt:i4>
      </vt:variant>
    </vt:vector>
  </HeadingPairs>
  <TitlesOfParts>
    <vt:vector size="49" baseType="lpstr">
      <vt:lpstr>Воздушный поток</vt:lpstr>
      <vt:lpstr>ПОРТФОЛИО МУЗЫКАЛЬНОГО РУКОВОДИТЕЛЯ БЕЛКОВОЙ СВЕТЛАНЫ АЛЕКСАНДРОВНЫ</vt:lpstr>
      <vt:lpstr>СОДЕРЖАНИЕ:</vt:lpstr>
      <vt:lpstr>РАЗДЕЛ 1.  Общие сведения о педагогическом работнике</vt:lpstr>
      <vt:lpstr>РАЗДЕЛ 1.  Общие сведения о педагогическом работнике</vt:lpstr>
      <vt:lpstr>РАЗДЕЛ 2.  Копии документов</vt:lpstr>
      <vt:lpstr>РАЗДЕЛ 2.  Копии документов</vt:lpstr>
      <vt:lpstr>Удостоверения, свидетельства и сертификаты о повышении квалификации</vt:lpstr>
      <vt:lpstr>Удостоверения, свидетельства и сертификаты о повышении квалификации</vt:lpstr>
      <vt:lpstr>Удостоверения, свидетельства и сертификаты о повышении квалификации</vt:lpstr>
      <vt:lpstr>Удостоверения, свидетельства и сертификаты о повышении квалификации</vt:lpstr>
      <vt:lpstr>Публикации в СМИ</vt:lpstr>
      <vt:lpstr>Публикации в СМИ</vt:lpstr>
      <vt:lpstr>РАЗДЕЛ 3. Результативность педагогической деятельности</vt:lpstr>
      <vt:lpstr>РАЗДЕЛ 3. Результативность педагогической деятельности</vt:lpstr>
      <vt:lpstr>РАЗДЕЛ 3. Результативность педагогической деятельности</vt:lpstr>
      <vt:lpstr>РАЗДЕЛ 3. Результативность педагогической деятельности</vt:lpstr>
      <vt:lpstr>РАЗДЕЛ 3. Результативность педагогической деятельности</vt:lpstr>
      <vt:lpstr>РАЗДЕЛ 3. Результативность педагогической деятельности</vt:lpstr>
      <vt:lpstr>РАЗДЕЛ 3. Результативность педагогической деятельности</vt:lpstr>
      <vt:lpstr>РАЗДЕЛ 3. Результативность педагогической деятельности</vt:lpstr>
      <vt:lpstr>РАЗДЕЛ 3. Результативность педагогической деятельности</vt:lpstr>
      <vt:lpstr>РАЗДЕЛ 3. Результативность педагогической деятельности</vt:lpstr>
      <vt:lpstr>РАЗДЕЛ 3. Результативность педагогической деятельности</vt:lpstr>
      <vt:lpstr>РАЗДЕЛ 3. Результативность педагогической деятельности</vt:lpstr>
      <vt:lpstr>РАЗДЕЛ 3. Результативность педагогической деятельности</vt:lpstr>
      <vt:lpstr>РАЗДЕЛ 4. Результативность педагогической деятельности</vt:lpstr>
      <vt:lpstr>РАЗДЕЛ 4. Результативность педагогической деятельности.</vt:lpstr>
      <vt:lpstr>РАЗДЕЛ 4. Результативность педагогической деятельности</vt:lpstr>
      <vt:lpstr>РАЗДЕЛ 4. Результативность педагогической деятельности</vt:lpstr>
      <vt:lpstr>РАЗДЕЛ 4. Результативность педагогической деятельности</vt:lpstr>
      <vt:lpstr>РАЗДЕЛ 4. Результативность педагогической деятельности</vt:lpstr>
      <vt:lpstr>РАЗДЕЛ 4. Результативность педагогической деятельности</vt:lpstr>
      <vt:lpstr>РАЗДЕЛ 4. Результативность педагогической деятельности</vt:lpstr>
      <vt:lpstr>РАЗДЕЛ 4. Результативность педагогической деятельности</vt:lpstr>
      <vt:lpstr>РАЗДЕЛ 4. Результативность педагогической деятельности</vt:lpstr>
      <vt:lpstr>РАЗДЕЛ 4. Результативность педагогической деятельности</vt:lpstr>
      <vt:lpstr>РАЗДЕЛ 4. Результативность педагогической деятельности</vt:lpstr>
      <vt:lpstr>РАЗДЕЛ 4. Результативность педагогической деятельности</vt:lpstr>
      <vt:lpstr>РАЗДЕЛ 4. Результативность педагогической деятельности</vt:lpstr>
      <vt:lpstr>РАЗДЕЛ 3. Результативность педагогической деятельности</vt:lpstr>
      <vt:lpstr>РАЗДЕЛ 4. Результативность педагогической деятельности</vt:lpstr>
      <vt:lpstr>РАЗДЕЛ 4. Результативность педагогической деятельности</vt:lpstr>
      <vt:lpstr>РАЗДЕЛ 4. Результативность педагогической деятельности</vt:lpstr>
      <vt:lpstr>РАЗДЕЛ 4. Результативность педагогической деятельности</vt:lpstr>
      <vt:lpstr>РАЗДЕЛ 4. Результативность педагогической деятельности</vt:lpstr>
      <vt:lpstr>РАЗДЕЛ 4. Результативность педагогической деятельности</vt:lpstr>
      <vt:lpstr>РАЗДЕЛ 5. Научно-методическая деятельность и инновационная педагогического сотрудника.</vt:lpstr>
      <vt:lpstr>СПАСИБО  ЗА  ВНИМАНИЕ!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ПОРТФОЛИО МУЗЫКАЛЬНОГО РУКОВОДИТЕЛЯ БЕЛКОВОЙ СВЕТЛАНЫ АЛЕКСАНДРОВНЫ</dc:title>
  <dc:creator>BEM</dc:creator>
  <cp:lastModifiedBy>BEM</cp:lastModifiedBy>
  <cp:revision>32</cp:revision>
  <dcterms:created xsi:type="dcterms:W3CDTF">2022-06-04T18:57:00Z</dcterms:created>
  <dcterms:modified xsi:type="dcterms:W3CDTF">2022-06-07T09:49:00Z</dcterms:modified>
</cp:coreProperties>
</file>