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FDA3661-3357-4875-93AD-225BD953B69C}" type="datetimeFigureOut">
              <a:rPr lang="ru-RU" smtClean="0"/>
              <a:t>20.09.2022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7F934D-608C-48E9-A7D7-34BA1175DEC1}"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FDA3661-3357-4875-93AD-225BD953B69C}" type="datetimeFigureOut">
              <a:rPr lang="ru-RU" smtClean="0"/>
              <a:t>20.09.2022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7F934D-608C-48E9-A7D7-34BA1175DEC1}"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FDA3661-3357-4875-93AD-225BD953B69C}" type="datetimeFigureOut">
              <a:rPr lang="ru-RU" smtClean="0"/>
              <a:t>20.09.2022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7F934D-608C-48E9-A7D7-34BA1175DEC1}"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FDA3661-3357-4875-93AD-225BD953B69C}" type="datetimeFigureOut">
              <a:rPr lang="ru-RU" smtClean="0"/>
              <a:t>20.09.2022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7F934D-608C-48E9-A7D7-34BA1175DEC1}"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FDA3661-3357-4875-93AD-225BD953B69C}" type="datetimeFigureOut">
              <a:rPr lang="ru-RU" smtClean="0"/>
              <a:t>20.09.2022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E7F934D-608C-48E9-A7D7-34BA1175DEC1}"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AFDA3661-3357-4875-93AD-225BD953B69C}" type="datetimeFigureOut">
              <a:rPr lang="ru-RU" smtClean="0"/>
              <a:t>20.09.2022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E7F934D-608C-48E9-A7D7-34BA1175DEC1}"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FDA3661-3357-4875-93AD-225BD953B69C}" type="datetimeFigureOut">
              <a:rPr lang="ru-RU" smtClean="0"/>
              <a:t>20.09.2022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E7F934D-608C-48E9-A7D7-34BA1175DEC1}"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AFDA3661-3357-4875-93AD-225BD953B69C}" type="datetimeFigureOut">
              <a:rPr lang="ru-RU" smtClean="0"/>
              <a:t>20.09.2022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E7F934D-608C-48E9-A7D7-34BA1175DEC1}"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FDA3661-3357-4875-93AD-225BD953B69C}" type="datetimeFigureOut">
              <a:rPr lang="ru-RU" smtClean="0"/>
              <a:t>20.09.2022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EE7F934D-608C-48E9-A7D7-34BA1175DEC1}"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FDA3661-3357-4875-93AD-225BD953B69C}" type="datetimeFigureOut">
              <a:rPr lang="ru-RU" smtClean="0"/>
              <a:t>20.09.2022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E7F934D-608C-48E9-A7D7-34BA1175DEC1}"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FDA3661-3357-4875-93AD-225BD953B69C}" type="datetimeFigureOut">
              <a:rPr lang="ru-RU" smtClean="0"/>
              <a:t>20.09.2022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E7F934D-608C-48E9-A7D7-34BA1175DEC1}"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AFDA3661-3357-4875-93AD-225BD953B69C}" type="datetimeFigureOut">
              <a:rPr lang="ru-RU" smtClean="0"/>
              <a:t>20.09.2022</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EE7F934D-608C-48E9-A7D7-34BA1175DEC1}"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95536" y="404665"/>
            <a:ext cx="8280920" cy="1224136"/>
          </a:xfrm>
        </p:spPr>
        <p:txBody>
          <a:bodyPr>
            <a:normAutofit/>
          </a:bodyPr>
          <a:lstStyle/>
          <a:p>
            <a:r>
              <a:rPr lang="ru-RU" sz="1800" b="1" dirty="0" smtClean="0">
                <a:solidFill>
                  <a:schemeClr val="bg1"/>
                </a:solidFill>
                <a:latin typeface="Times New Roman" pitchFamily="18" charset="0"/>
                <a:cs typeface="Times New Roman" pitchFamily="18" charset="0"/>
              </a:rPr>
              <a:t>МУНИЦИПАЛЬНОЕ БЮДЖЕТНОЕ ДОШКОЛЬНОЕ  ОБРАЗОВАТЕЛЬНОЕ УЧРЕЖДЕНИЕ</a:t>
            </a:r>
            <a:br>
              <a:rPr lang="ru-RU" sz="1800" b="1" dirty="0" smtClean="0">
                <a:solidFill>
                  <a:schemeClr val="bg1"/>
                </a:solidFill>
                <a:latin typeface="Times New Roman" pitchFamily="18" charset="0"/>
                <a:cs typeface="Times New Roman" pitchFamily="18" charset="0"/>
              </a:rPr>
            </a:br>
            <a:r>
              <a:rPr lang="ru-RU" sz="1800" b="1" dirty="0" smtClean="0">
                <a:solidFill>
                  <a:schemeClr val="bg1"/>
                </a:solidFill>
                <a:latin typeface="Times New Roman" pitchFamily="18" charset="0"/>
                <a:cs typeface="Times New Roman" pitchFamily="18" charset="0"/>
              </a:rPr>
              <a:t>«ДЕТСКИЙ САД КОМБИНИРОВАННОГО ВИДА № 39»</a:t>
            </a:r>
            <a:endParaRPr lang="ru-RU" sz="1800" b="1" dirty="0">
              <a:solidFill>
                <a:schemeClr val="bg1"/>
              </a:solidFill>
              <a:latin typeface="Times New Roman" pitchFamily="18" charset="0"/>
              <a:cs typeface="Times New Roman" pitchFamily="18" charset="0"/>
            </a:endParaRPr>
          </a:p>
        </p:txBody>
      </p:sp>
      <p:sp>
        <p:nvSpPr>
          <p:cNvPr id="5" name="Объект 4"/>
          <p:cNvSpPr>
            <a:spLocks noGrp="1"/>
          </p:cNvSpPr>
          <p:nvPr>
            <p:ph sz="quarter" idx="13"/>
          </p:nvPr>
        </p:nvSpPr>
        <p:spPr>
          <a:xfrm>
            <a:off x="251520" y="1844824"/>
            <a:ext cx="8640960" cy="4824536"/>
          </a:xfrm>
          <a:ln>
            <a:noFill/>
          </a:ln>
          <a:effectLst>
            <a:outerShdw blurRad="50800" dist="38100" dir="13500000" algn="br" rotWithShape="0">
              <a:prstClr val="black">
                <a:alpha val="40000"/>
              </a:prstClr>
            </a:outerShdw>
          </a:effectLst>
          <a:scene3d>
            <a:camera prst="orthographicFront">
              <a:rot lat="0" lon="0" rev="0"/>
            </a:camera>
            <a:lightRig rig="balanced" dir="t">
              <a:rot lat="0" lon="0" rev="8700000"/>
            </a:lightRig>
          </a:scene3d>
          <a:sp3d>
            <a:bevelT w="190500" h="38100"/>
          </a:sp3d>
        </p:spPr>
        <p:txBody>
          <a:bodyPr>
            <a:normAutofit/>
          </a:bodyPr>
          <a:lstStyle/>
          <a:p>
            <a:pPr marL="0" indent="0" algn="ctr">
              <a:buNone/>
            </a:pPr>
            <a:r>
              <a:rPr lang="ru-RU" b="1" dirty="0" smtClean="0">
                <a:solidFill>
                  <a:schemeClr val="bg2">
                    <a:lumMod val="25000"/>
                  </a:schemeClr>
                </a:solidFill>
                <a:latin typeface="Times New Roman" pitchFamily="18" charset="0"/>
                <a:cs typeface="Times New Roman" pitchFamily="18" charset="0"/>
              </a:rPr>
              <a:t>КОНСУЛЬТАЦИЯ ДЛЯ ВОСПИТАТЕЛЕЙ:</a:t>
            </a:r>
          </a:p>
          <a:p>
            <a:pPr marL="0" indent="0" algn="ctr">
              <a:buNone/>
            </a:pPr>
            <a:endParaRPr lang="ru-RU" sz="1800" b="1" dirty="0" smtClean="0">
              <a:solidFill>
                <a:schemeClr val="bg2">
                  <a:lumMod val="25000"/>
                </a:schemeClr>
              </a:solidFill>
              <a:latin typeface="Times New Roman" pitchFamily="18" charset="0"/>
              <a:cs typeface="Times New Roman" pitchFamily="18" charset="0"/>
            </a:endParaRPr>
          </a:p>
          <a:p>
            <a:pPr marL="0" indent="0" algn="ctr">
              <a:buNone/>
            </a:pPr>
            <a:endParaRPr lang="ru-RU" sz="1800" b="1" dirty="0">
              <a:solidFill>
                <a:schemeClr val="bg2">
                  <a:lumMod val="25000"/>
                </a:schemeClr>
              </a:solidFill>
              <a:latin typeface="Times New Roman" pitchFamily="18" charset="0"/>
              <a:cs typeface="Times New Roman" pitchFamily="18" charset="0"/>
            </a:endParaRPr>
          </a:p>
          <a:p>
            <a:pPr marL="0" indent="0" algn="ctr">
              <a:lnSpc>
                <a:spcPct val="160000"/>
              </a:lnSpc>
              <a:buNone/>
            </a:pPr>
            <a:r>
              <a:rPr lang="ru-RU" sz="1800" b="1" i="1" dirty="0" smtClean="0">
                <a:solidFill>
                  <a:srgbClr val="FF0000"/>
                </a:solidFill>
                <a:latin typeface="Times New Roman" pitchFamily="18" charset="0"/>
                <a:cs typeface="Times New Roman" pitchFamily="18" charset="0"/>
              </a:rPr>
              <a:t> </a:t>
            </a:r>
            <a:r>
              <a:rPr lang="ru-RU" b="1" i="1" dirty="0" smtClean="0">
                <a:solidFill>
                  <a:srgbClr val="FF0000"/>
                </a:solidFill>
                <a:latin typeface="Arial Black" pitchFamily="34" charset="0"/>
                <a:cs typeface="Times New Roman" pitchFamily="18" charset="0"/>
              </a:rPr>
              <a:t>«</a:t>
            </a:r>
            <a:r>
              <a:rPr lang="ru-RU" b="1" i="1" dirty="0">
                <a:solidFill>
                  <a:srgbClr val="FF0000"/>
                </a:solidFill>
                <a:latin typeface="Arial Black" pitchFamily="34" charset="0"/>
                <a:cs typeface="Times New Roman" pitchFamily="18" charset="0"/>
              </a:rPr>
              <a:t>РОЛЬ ВОСПИТАТЕЛЯ В МУЗЫКАЛЬНОМ РАЗВИТИИ </a:t>
            </a:r>
            <a:r>
              <a:rPr lang="ru-RU" b="1" i="1" dirty="0" smtClean="0">
                <a:solidFill>
                  <a:srgbClr val="FF0000"/>
                </a:solidFill>
                <a:latin typeface="Arial Black" pitchFamily="34" charset="0"/>
                <a:cs typeface="Times New Roman" pitchFamily="18" charset="0"/>
              </a:rPr>
              <a:t> РЕБЕНКА </a:t>
            </a:r>
            <a:r>
              <a:rPr lang="ru-RU" b="1" i="1" dirty="0">
                <a:solidFill>
                  <a:srgbClr val="FF0000"/>
                </a:solidFill>
                <a:latin typeface="Arial Black" pitchFamily="34" charset="0"/>
                <a:cs typeface="Times New Roman" pitchFamily="18" charset="0"/>
              </a:rPr>
              <a:t>В ДОУ</a:t>
            </a:r>
            <a:r>
              <a:rPr lang="ru-RU" b="1" i="1" dirty="0" smtClean="0">
                <a:solidFill>
                  <a:srgbClr val="FF0000"/>
                </a:solidFill>
                <a:latin typeface="Arial Black" pitchFamily="34" charset="0"/>
                <a:cs typeface="Times New Roman" pitchFamily="18" charset="0"/>
              </a:rPr>
              <a:t>».</a:t>
            </a:r>
          </a:p>
          <a:p>
            <a:pPr marL="0" indent="0" algn="r">
              <a:lnSpc>
                <a:spcPct val="110000"/>
              </a:lnSpc>
              <a:buNone/>
            </a:pPr>
            <a:endParaRPr lang="ru-RU" sz="1400" b="1" i="1" dirty="0" smtClean="0">
              <a:solidFill>
                <a:schemeClr val="bg2">
                  <a:lumMod val="25000"/>
                </a:schemeClr>
              </a:solidFill>
              <a:latin typeface="Arial Black" pitchFamily="34" charset="0"/>
              <a:cs typeface="Times New Roman" pitchFamily="18" charset="0"/>
            </a:endParaRPr>
          </a:p>
          <a:p>
            <a:pPr marL="0" indent="0" algn="r">
              <a:lnSpc>
                <a:spcPct val="110000"/>
              </a:lnSpc>
              <a:buNone/>
            </a:pPr>
            <a:endParaRPr lang="ru-RU" sz="1400" b="1" i="1" dirty="0">
              <a:solidFill>
                <a:schemeClr val="bg2">
                  <a:lumMod val="25000"/>
                </a:schemeClr>
              </a:solidFill>
              <a:latin typeface="Arial Black" pitchFamily="34" charset="0"/>
              <a:cs typeface="Times New Roman" pitchFamily="18" charset="0"/>
            </a:endParaRPr>
          </a:p>
          <a:p>
            <a:pPr marL="0" indent="0" algn="r">
              <a:lnSpc>
                <a:spcPct val="110000"/>
              </a:lnSpc>
              <a:buNone/>
            </a:pPr>
            <a:r>
              <a:rPr lang="ru-RU" sz="1400" b="1" i="1" dirty="0" smtClean="0">
                <a:solidFill>
                  <a:schemeClr val="bg2">
                    <a:lumMod val="25000"/>
                  </a:schemeClr>
                </a:solidFill>
                <a:latin typeface="Arial Black" pitchFamily="34" charset="0"/>
                <a:cs typeface="Times New Roman" pitchFamily="18" charset="0"/>
              </a:rPr>
              <a:t>ПОДГОТОВИЛИ:</a:t>
            </a:r>
          </a:p>
          <a:p>
            <a:pPr marL="0" indent="0" algn="r">
              <a:lnSpc>
                <a:spcPct val="110000"/>
              </a:lnSpc>
              <a:buNone/>
            </a:pPr>
            <a:r>
              <a:rPr lang="ru-RU" sz="1400" b="1" i="1" dirty="0" smtClean="0">
                <a:solidFill>
                  <a:schemeClr val="bg2">
                    <a:lumMod val="25000"/>
                  </a:schemeClr>
                </a:solidFill>
                <a:latin typeface="Arial Black" pitchFamily="34" charset="0"/>
                <a:cs typeface="Times New Roman" pitchFamily="18" charset="0"/>
              </a:rPr>
              <a:t>МУЗЫКАЛЬНЫЕ РУКОВОДИТЕЛИ</a:t>
            </a:r>
          </a:p>
          <a:p>
            <a:pPr marL="0" indent="0" algn="r">
              <a:lnSpc>
                <a:spcPct val="110000"/>
              </a:lnSpc>
              <a:buNone/>
            </a:pPr>
            <a:r>
              <a:rPr lang="ru-RU" sz="1400" b="1" i="1" dirty="0" smtClean="0">
                <a:solidFill>
                  <a:schemeClr val="bg2">
                    <a:lumMod val="25000"/>
                  </a:schemeClr>
                </a:solidFill>
                <a:latin typeface="Arial Black" pitchFamily="34" charset="0"/>
                <a:cs typeface="Times New Roman" pitchFamily="18" charset="0"/>
              </a:rPr>
              <a:t>АСЕЕВА Е.С.</a:t>
            </a:r>
          </a:p>
          <a:p>
            <a:pPr marL="0" indent="0" algn="r">
              <a:lnSpc>
                <a:spcPct val="110000"/>
              </a:lnSpc>
              <a:buNone/>
            </a:pPr>
            <a:r>
              <a:rPr lang="ru-RU" sz="1400" b="1" i="1" dirty="0" smtClean="0">
                <a:solidFill>
                  <a:schemeClr val="bg2">
                    <a:lumMod val="25000"/>
                  </a:schemeClr>
                </a:solidFill>
                <a:latin typeface="Arial Black" pitchFamily="34" charset="0"/>
                <a:cs typeface="Times New Roman" pitchFamily="18" charset="0"/>
              </a:rPr>
              <a:t>БЕЛКОВА С.А.</a:t>
            </a:r>
          </a:p>
          <a:p>
            <a:pPr marL="0" indent="0" algn="r">
              <a:lnSpc>
                <a:spcPct val="200000"/>
              </a:lnSpc>
              <a:buNone/>
            </a:pPr>
            <a:r>
              <a:rPr lang="ru-RU" sz="1800" b="1" i="1" dirty="0" smtClean="0">
                <a:solidFill>
                  <a:srgbClr val="FF0000"/>
                </a:solidFill>
                <a:latin typeface="Arial Black" pitchFamily="34" charset="0"/>
                <a:cs typeface="Times New Roman" pitchFamily="18" charset="0"/>
              </a:rPr>
              <a:t> </a:t>
            </a:r>
            <a:endParaRPr lang="ru-RU" sz="1800" dirty="0">
              <a:solidFill>
                <a:srgbClr val="FF0000"/>
              </a:solidFill>
              <a:latin typeface="Arial Black" pitchFamily="34" charset="0"/>
              <a:cs typeface="Times New Roman" pitchFamily="18" charset="0"/>
            </a:endParaRPr>
          </a:p>
          <a:p>
            <a:pPr marL="0" indent="0" algn="ctr">
              <a:buNone/>
            </a:pPr>
            <a:endParaRPr lang="ru-RU" sz="1800" b="1" dirty="0" smtClean="0">
              <a:solidFill>
                <a:schemeClr val="bg2">
                  <a:lumMod val="25000"/>
                </a:schemeClr>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611251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quarter" idx="13"/>
          </p:nvPr>
        </p:nvSpPr>
        <p:spPr>
          <a:xfrm>
            <a:off x="251520" y="404664"/>
            <a:ext cx="8640960" cy="6264696"/>
          </a:xfrm>
          <a:ln>
            <a:noFill/>
          </a:ln>
          <a:effectLst/>
        </p:spPr>
        <p:txBody>
          <a:bodyPr>
            <a:normAutofit/>
          </a:bodyPr>
          <a:lstStyle/>
          <a:p>
            <a:pPr marL="0" indent="0" algn="ctr">
              <a:buNone/>
            </a:pPr>
            <a:r>
              <a:rPr lang="ru-RU" sz="1800" b="1" u="sng" dirty="0" smtClean="0">
                <a:solidFill>
                  <a:schemeClr val="bg1"/>
                </a:solidFill>
                <a:latin typeface="Times New Roman" pitchFamily="18" charset="0"/>
                <a:cs typeface="Times New Roman" pitchFamily="18" charset="0"/>
              </a:rPr>
              <a:t> ЧТО  ВХОДИТ  В ЗАДАЧИ РАБОТЫ</a:t>
            </a:r>
            <a:r>
              <a:rPr lang="ru-RU" sz="1800" b="1" u="sng" dirty="0">
                <a:solidFill>
                  <a:schemeClr val="bg1"/>
                </a:solidFill>
                <a:latin typeface="Times New Roman" pitchFamily="18" charset="0"/>
                <a:cs typeface="Times New Roman" pitchFamily="18" charset="0"/>
              </a:rPr>
              <a:t> </a:t>
            </a:r>
            <a:r>
              <a:rPr lang="ru-RU" sz="1800" b="1" u="sng" dirty="0" smtClean="0">
                <a:solidFill>
                  <a:schemeClr val="bg1"/>
                </a:solidFill>
                <a:latin typeface="Times New Roman" pitchFamily="18" charset="0"/>
                <a:cs typeface="Times New Roman" pitchFamily="18" charset="0"/>
              </a:rPr>
              <a:t>ВОСПИТАТЕЛЯ  </a:t>
            </a:r>
          </a:p>
          <a:p>
            <a:pPr marL="0" indent="0" algn="ctr">
              <a:buNone/>
            </a:pPr>
            <a:r>
              <a:rPr lang="ru-RU" sz="1800" b="1" u="sng" dirty="0" smtClean="0">
                <a:solidFill>
                  <a:schemeClr val="bg1"/>
                </a:solidFill>
                <a:latin typeface="Times New Roman" pitchFamily="18" charset="0"/>
                <a:cs typeface="Times New Roman" pitchFamily="18" charset="0"/>
              </a:rPr>
              <a:t>ВНЕ МУЗЫКАЛЬНЫХ ЗАНЯТИЙ:</a:t>
            </a:r>
          </a:p>
          <a:p>
            <a:pPr marL="0" indent="0" algn="ctr">
              <a:buNone/>
            </a:pPr>
            <a:endParaRPr lang="ru-RU" sz="1800" b="1" dirty="0">
              <a:solidFill>
                <a:schemeClr val="bg1"/>
              </a:solidFill>
              <a:latin typeface="Times New Roman" pitchFamily="18" charset="0"/>
              <a:cs typeface="Times New Roman" pitchFamily="18" charset="0"/>
            </a:endParaRPr>
          </a:p>
          <a:p>
            <a:pPr marL="0" indent="0">
              <a:lnSpc>
                <a:spcPct val="150000"/>
              </a:lnSpc>
              <a:buNone/>
            </a:pPr>
            <a:r>
              <a:rPr lang="ru-RU" sz="1800" b="1" dirty="0">
                <a:solidFill>
                  <a:schemeClr val="tx2">
                    <a:lumMod val="50000"/>
                  </a:schemeClr>
                </a:solidFill>
                <a:latin typeface="Times New Roman" pitchFamily="18" charset="0"/>
                <a:cs typeface="Times New Roman" pitchFamily="18" charset="0"/>
              </a:rPr>
              <a:t>1. При разучивании новой песни воспитатель переписывает слова, сам учит их, записывает фонограмму песни </a:t>
            </a:r>
            <a:r>
              <a:rPr lang="ru-RU" sz="1800" b="1" i="1" dirty="0">
                <a:solidFill>
                  <a:schemeClr val="tx2">
                    <a:lumMod val="50000"/>
                  </a:schemeClr>
                </a:solidFill>
                <a:latin typeface="Times New Roman" pitchFamily="18" charset="0"/>
                <a:cs typeface="Times New Roman" pitchFamily="18" charset="0"/>
              </a:rPr>
              <a:t>(плюс или минус)</a:t>
            </a:r>
            <a:r>
              <a:rPr lang="ru-RU" sz="1800" b="1" dirty="0">
                <a:solidFill>
                  <a:schemeClr val="tx2">
                    <a:lumMod val="50000"/>
                  </a:schemeClr>
                </a:solidFill>
                <a:latin typeface="Times New Roman" pitchFamily="18" charset="0"/>
                <a:cs typeface="Times New Roman" pitchFamily="18" charset="0"/>
              </a:rPr>
              <a:t>;</a:t>
            </a:r>
          </a:p>
          <a:p>
            <a:pPr marL="0" indent="0">
              <a:lnSpc>
                <a:spcPct val="150000"/>
              </a:lnSpc>
              <a:buNone/>
            </a:pPr>
            <a:r>
              <a:rPr lang="ru-RU" sz="1800" b="1" dirty="0">
                <a:solidFill>
                  <a:schemeClr val="tx2">
                    <a:lumMod val="50000"/>
                  </a:schemeClr>
                </a:solidFill>
                <a:latin typeface="Times New Roman" pitchFamily="18" charset="0"/>
                <a:cs typeface="Times New Roman" pitchFamily="18" charset="0"/>
              </a:rPr>
              <a:t>2. С детьми закрепляет пение в группе. Недопустимо учить слова песни как стихотворение. Дети должны выразительно, эмоционально петь, опираясь на образец пения педагога.</a:t>
            </a:r>
          </a:p>
          <a:p>
            <a:pPr marL="0" indent="0">
              <a:lnSpc>
                <a:spcPct val="150000"/>
              </a:lnSpc>
              <a:buNone/>
            </a:pPr>
            <a:r>
              <a:rPr lang="ru-RU" sz="1800" b="1" dirty="0">
                <a:solidFill>
                  <a:schemeClr val="tx2">
                    <a:lumMod val="50000"/>
                  </a:schemeClr>
                </a:solidFill>
                <a:latin typeface="Times New Roman" pitchFamily="18" charset="0"/>
                <a:cs typeface="Times New Roman" pitchFamily="18" charset="0"/>
              </a:rPr>
              <a:t>3. Портреты композиторов, чьи произведения слушаются на музыкальных занятиях, помещаются в группе в музыкально-театральном уголке. Воспитатель рассказывает о композиторе, предлагает послушать его произведения из репертуара, рекомендованного программой. Проводит беседы с детьми, помогающими понять образы музыки, эмоциональный настрой;</a:t>
            </a:r>
          </a:p>
          <a:p>
            <a:pPr marL="0" indent="0" algn="just">
              <a:lnSpc>
                <a:spcPct val="150000"/>
              </a:lnSpc>
              <a:buNone/>
            </a:pPr>
            <a:endParaRPr lang="ru-RU" sz="1800" b="1" dirty="0">
              <a:solidFill>
                <a:schemeClr val="tx2">
                  <a:lumMod val="50000"/>
                </a:schemeClr>
              </a:solidFill>
              <a:latin typeface="Times New Roman" pitchFamily="18" charset="0"/>
              <a:cs typeface="Times New Roman" pitchFamily="18" charset="0"/>
            </a:endParaRPr>
          </a:p>
          <a:p>
            <a:pPr marL="0" indent="0" algn="just">
              <a:lnSpc>
                <a:spcPct val="150000"/>
              </a:lnSpc>
              <a:buNone/>
            </a:pPr>
            <a:endParaRPr lang="ru-RU" sz="1800" b="1" dirty="0">
              <a:solidFill>
                <a:schemeClr val="bg2">
                  <a:lumMod val="10000"/>
                </a:schemeClr>
              </a:solidFill>
              <a:latin typeface="Times New Roman" pitchFamily="18" charset="0"/>
              <a:cs typeface="Times New Roman" pitchFamily="18" charset="0"/>
            </a:endParaRPr>
          </a:p>
          <a:p>
            <a:pPr>
              <a:lnSpc>
                <a:spcPct val="150000"/>
              </a:lnSpc>
            </a:pP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80294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quarter" idx="13"/>
          </p:nvPr>
        </p:nvSpPr>
        <p:spPr>
          <a:xfrm>
            <a:off x="251520" y="404664"/>
            <a:ext cx="8640960" cy="6264696"/>
          </a:xfrm>
          <a:ln>
            <a:noFill/>
          </a:ln>
          <a:effectLst/>
        </p:spPr>
        <p:txBody>
          <a:bodyPr>
            <a:normAutofit/>
          </a:bodyPr>
          <a:lstStyle/>
          <a:p>
            <a:pPr marL="0" indent="0" algn="just">
              <a:lnSpc>
                <a:spcPct val="150000"/>
              </a:lnSpc>
              <a:buNone/>
            </a:pPr>
            <a:r>
              <a:rPr lang="ru-RU" sz="1800" b="1" dirty="0">
                <a:solidFill>
                  <a:schemeClr val="bg1"/>
                </a:solidFill>
                <a:latin typeface="Times New Roman" pitchFamily="18" charset="0"/>
                <a:cs typeface="Times New Roman" pitchFamily="18" charset="0"/>
              </a:rPr>
              <a:t>4. Музыкальные произведения используются в качестве фоновой музыки на других занятиях: в ходе рисования, развития речи, чтения литературы, в режимных моментах. </a:t>
            </a:r>
            <a:r>
              <a:rPr lang="ru-RU" sz="1800" b="1" dirty="0">
                <a:solidFill>
                  <a:schemeClr val="tx2">
                    <a:lumMod val="50000"/>
                  </a:schemeClr>
                </a:solidFill>
                <a:latin typeface="Times New Roman" pitchFamily="18" charset="0"/>
                <a:cs typeface="Times New Roman" pitchFamily="18" charset="0"/>
              </a:rPr>
              <a:t>Воспитатель обращается к опыту детей, предлагает вспомнить произведение, его название, автора.</a:t>
            </a:r>
          </a:p>
          <a:p>
            <a:pPr marL="0" indent="0" algn="just">
              <a:lnSpc>
                <a:spcPct val="150000"/>
              </a:lnSpc>
              <a:buNone/>
            </a:pPr>
            <a:r>
              <a:rPr lang="ru-RU" sz="1800" b="1" dirty="0">
                <a:solidFill>
                  <a:schemeClr val="tx2">
                    <a:lumMod val="50000"/>
                  </a:schemeClr>
                </a:solidFill>
                <a:latin typeface="Times New Roman" pitchFamily="18" charset="0"/>
                <a:cs typeface="Times New Roman" pitchFamily="18" charset="0"/>
              </a:rPr>
              <a:t>5. Музыкально-дидактические игры, с которыми детей знакомит музыкальный руководитель. так же могут быть закреплены в совместной деятельности воспитателя и детей, в самостоятельной игровой деятельности</a:t>
            </a:r>
            <a:r>
              <a:rPr lang="ru-RU" sz="1800" b="1" dirty="0" smtClean="0">
                <a:solidFill>
                  <a:schemeClr val="tx2">
                    <a:lumMod val="50000"/>
                  </a:schemeClr>
                </a:solidFill>
                <a:latin typeface="Times New Roman" pitchFamily="18" charset="0"/>
                <a:cs typeface="Times New Roman" pitchFamily="18" charset="0"/>
              </a:rPr>
              <a:t>.</a:t>
            </a:r>
          </a:p>
          <a:p>
            <a:pPr marL="0" indent="0" algn="just">
              <a:lnSpc>
                <a:spcPct val="150000"/>
              </a:lnSpc>
              <a:buNone/>
            </a:pPr>
            <a:r>
              <a:rPr lang="ru-RU" sz="1800" b="1" dirty="0">
                <a:solidFill>
                  <a:schemeClr val="tx2">
                    <a:lumMod val="50000"/>
                  </a:schemeClr>
                </a:solidFill>
                <a:latin typeface="Times New Roman" pitchFamily="18" charset="0"/>
                <a:cs typeface="Times New Roman" pitchFamily="18" charset="0"/>
              </a:rPr>
              <a:t>6. Танцы, которые музыкальный руководитель разучивает на занятии, закрепляются воспитателем в группе. Так же музыкальный руководитель индивидуально или подгруппой приглашает воспитанников на дополнительные занятия по разучиванию движений. </a:t>
            </a:r>
            <a:r>
              <a:rPr lang="ru-RU" sz="1800" b="1" dirty="0" smtClean="0">
                <a:solidFill>
                  <a:schemeClr val="tx2">
                    <a:lumMod val="50000"/>
                  </a:schemeClr>
                </a:solidFill>
                <a:latin typeface="Times New Roman" pitchFamily="18" charset="0"/>
                <a:cs typeface="Times New Roman" pitchFamily="18" charset="0"/>
              </a:rPr>
              <a:t> </a:t>
            </a:r>
            <a:r>
              <a:rPr lang="ru-RU" sz="1800" b="1" dirty="0">
                <a:solidFill>
                  <a:schemeClr val="tx2">
                    <a:lumMod val="50000"/>
                  </a:schemeClr>
                </a:solidFill>
                <a:latin typeface="Times New Roman" pitchFamily="18" charset="0"/>
                <a:cs typeface="Times New Roman" pitchFamily="18" charset="0"/>
              </a:rPr>
              <a:t>Воспитатель закрепляет музыкально-ритмические движения, элементы танцев в ходе утренней гимнастики, динамических пауз, бодрящей гимнастики после дневного сна. </a:t>
            </a:r>
          </a:p>
          <a:p>
            <a:pPr marL="0" indent="0" algn="just">
              <a:lnSpc>
                <a:spcPct val="150000"/>
              </a:lnSpc>
              <a:buNone/>
            </a:pPr>
            <a:endParaRPr lang="ru-RU" sz="1800" b="1" dirty="0">
              <a:solidFill>
                <a:schemeClr val="tx2">
                  <a:lumMod val="50000"/>
                </a:schemeClr>
              </a:solidFill>
              <a:latin typeface="Times New Roman" pitchFamily="18" charset="0"/>
              <a:cs typeface="Times New Roman" pitchFamily="18" charset="0"/>
            </a:endParaRPr>
          </a:p>
          <a:p>
            <a:pPr marL="0" indent="0" algn="just">
              <a:lnSpc>
                <a:spcPct val="150000"/>
              </a:lnSpc>
              <a:buNone/>
            </a:pPr>
            <a:endParaRPr lang="ru-RU" sz="1800" b="1" dirty="0">
              <a:solidFill>
                <a:schemeClr val="bg2">
                  <a:lumMod val="10000"/>
                </a:schemeClr>
              </a:solidFill>
              <a:latin typeface="Times New Roman" pitchFamily="18" charset="0"/>
              <a:cs typeface="Times New Roman" pitchFamily="18" charset="0"/>
            </a:endParaRPr>
          </a:p>
          <a:p>
            <a:pPr>
              <a:lnSpc>
                <a:spcPct val="150000"/>
              </a:lnSpc>
            </a:pP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60485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quarter" idx="13"/>
          </p:nvPr>
        </p:nvSpPr>
        <p:spPr>
          <a:xfrm>
            <a:off x="251520" y="404664"/>
            <a:ext cx="8640960" cy="6264696"/>
          </a:xfrm>
          <a:ln>
            <a:noFill/>
          </a:ln>
          <a:effectLst/>
        </p:spPr>
        <p:txBody>
          <a:bodyPr>
            <a:normAutofit/>
          </a:bodyPr>
          <a:lstStyle/>
          <a:p>
            <a:pPr marL="0" indent="0" algn="just">
              <a:lnSpc>
                <a:spcPct val="150000"/>
              </a:lnSpc>
              <a:buNone/>
            </a:pPr>
            <a:r>
              <a:rPr lang="ru-RU" sz="1800" b="1" dirty="0" smtClean="0">
                <a:solidFill>
                  <a:schemeClr val="tx2">
                    <a:lumMod val="50000"/>
                  </a:schemeClr>
                </a:solidFill>
                <a:latin typeface="Times New Roman" pitchFamily="18" charset="0"/>
                <a:cs typeface="Times New Roman" pitchFamily="18" charset="0"/>
              </a:rPr>
              <a:t>   Музыкальные </a:t>
            </a:r>
            <a:r>
              <a:rPr lang="ru-RU" sz="1800" b="1" dirty="0">
                <a:solidFill>
                  <a:schemeClr val="tx2">
                    <a:lumMod val="50000"/>
                  </a:schemeClr>
                </a:solidFill>
                <a:latin typeface="Times New Roman" pitchFamily="18" charset="0"/>
                <a:cs typeface="Times New Roman" pitchFamily="18" charset="0"/>
              </a:rPr>
              <a:t>игры можно проводить и прогулке, соблюдая принципы охраны детского голоса в холодный период. Особое внимание уделяет детям, пропустившим музыкальные занятия, тем воспитанникам, которые плохо усваивают материал. С этой целью планируется и проводится индивидуальная работа в течение дня.</a:t>
            </a:r>
          </a:p>
          <a:p>
            <a:pPr marL="0" indent="0" algn="just">
              <a:lnSpc>
                <a:spcPct val="150000"/>
              </a:lnSpc>
              <a:buNone/>
            </a:pPr>
            <a:r>
              <a:rPr lang="ru-RU" sz="1800" b="1" dirty="0" smtClean="0">
                <a:solidFill>
                  <a:schemeClr val="tx2">
                    <a:lumMod val="50000"/>
                  </a:schemeClr>
                </a:solidFill>
                <a:latin typeface="Times New Roman" pitchFamily="18" charset="0"/>
                <a:cs typeface="Times New Roman" pitchFamily="18" charset="0"/>
              </a:rPr>
              <a:t>7</a:t>
            </a:r>
            <a:r>
              <a:rPr lang="ru-RU" sz="1800" b="1" dirty="0">
                <a:solidFill>
                  <a:schemeClr val="tx2">
                    <a:lumMod val="50000"/>
                  </a:schemeClr>
                </a:solidFill>
                <a:latin typeface="Times New Roman" pitchFamily="18" charset="0"/>
                <a:cs typeface="Times New Roman" pitchFamily="18" charset="0"/>
              </a:rPr>
              <a:t>. По мере знакомства с новым музыкальным инструментом, он вносится в музыкальный уголок. Воспитатель закрепляет представления детей об этом инструменте, по возможности закрепляет навыки игры на нем. Воспитатель должен уметь играть на всех детских музыкальных инструментах, правильно показать детям способы игры на каждом инструменте (трещотка, ложки, погремушки, кастаньеты, бубен, маракасы, колокольчики, металлофон, треугольник и др.).</a:t>
            </a:r>
          </a:p>
          <a:p>
            <a:pPr marL="0" indent="0" algn="just">
              <a:lnSpc>
                <a:spcPct val="150000"/>
              </a:lnSpc>
              <a:buNone/>
            </a:pPr>
            <a:endParaRPr lang="ru-RU" sz="1800" b="1" dirty="0">
              <a:solidFill>
                <a:schemeClr val="tx2">
                  <a:lumMod val="50000"/>
                </a:schemeClr>
              </a:solidFill>
              <a:latin typeface="Times New Roman" pitchFamily="18" charset="0"/>
              <a:cs typeface="Times New Roman" pitchFamily="18" charset="0"/>
            </a:endParaRPr>
          </a:p>
          <a:p>
            <a:pPr marL="0" indent="0" algn="just">
              <a:lnSpc>
                <a:spcPct val="150000"/>
              </a:lnSpc>
              <a:buNone/>
            </a:pPr>
            <a:endParaRPr lang="ru-RU" sz="1800" b="1" dirty="0">
              <a:solidFill>
                <a:schemeClr val="bg2">
                  <a:lumMod val="10000"/>
                </a:schemeClr>
              </a:solidFill>
              <a:latin typeface="Times New Roman" pitchFamily="18" charset="0"/>
              <a:cs typeface="Times New Roman" pitchFamily="18" charset="0"/>
            </a:endParaRPr>
          </a:p>
          <a:p>
            <a:pPr>
              <a:lnSpc>
                <a:spcPct val="150000"/>
              </a:lnSpc>
            </a:pP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098379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quarter" idx="13"/>
          </p:nvPr>
        </p:nvSpPr>
        <p:spPr>
          <a:xfrm>
            <a:off x="251520" y="404664"/>
            <a:ext cx="8640960" cy="6264696"/>
          </a:xfrm>
          <a:ln>
            <a:noFill/>
          </a:ln>
          <a:effectLst/>
        </p:spPr>
        <p:txBody>
          <a:bodyPr>
            <a:normAutofit/>
          </a:bodyPr>
          <a:lstStyle/>
          <a:p>
            <a:pPr marL="0" indent="0" algn="just">
              <a:lnSpc>
                <a:spcPct val="150000"/>
              </a:lnSpc>
              <a:buNone/>
            </a:pPr>
            <a:r>
              <a:rPr lang="ru-RU" sz="1800" b="1" dirty="0">
                <a:solidFill>
                  <a:schemeClr val="bg1"/>
                </a:solidFill>
                <a:latin typeface="Times New Roman" pitchFamily="18" charset="0"/>
                <a:cs typeface="Times New Roman" pitchFamily="18" charset="0"/>
              </a:rPr>
              <a:t>8. Воспитатель должен учитывать индивидуальные возможности и способности каждого ребенка в музыкальном развитии. Проводит индивидуальную работу с </a:t>
            </a:r>
            <a:r>
              <a:rPr lang="ru-RU" sz="1800" b="1" dirty="0">
                <a:solidFill>
                  <a:schemeClr val="tx2">
                    <a:lumMod val="50000"/>
                  </a:schemeClr>
                </a:solidFill>
                <a:latin typeface="Times New Roman" pitchFamily="18" charset="0"/>
                <a:cs typeface="Times New Roman" pitchFamily="18" charset="0"/>
              </a:rPr>
              <a:t>детьми, испытывающими затруднения в освоении программного материала, поддерживает интерес к музыке и направляет развитие одаренных детей.</a:t>
            </a:r>
          </a:p>
          <a:p>
            <a:pPr marL="0" indent="0" algn="just">
              <a:lnSpc>
                <a:spcPct val="150000"/>
              </a:lnSpc>
              <a:buNone/>
            </a:pPr>
            <a:endParaRPr lang="ru-RU" sz="1800" b="1" dirty="0">
              <a:solidFill>
                <a:schemeClr val="tx2">
                  <a:lumMod val="50000"/>
                </a:schemeClr>
              </a:solidFill>
              <a:latin typeface="Times New Roman" pitchFamily="18" charset="0"/>
              <a:cs typeface="Times New Roman" pitchFamily="18" charset="0"/>
            </a:endParaRPr>
          </a:p>
          <a:p>
            <a:pPr marL="0" indent="0" algn="just">
              <a:lnSpc>
                <a:spcPct val="150000"/>
              </a:lnSpc>
              <a:buNone/>
            </a:pPr>
            <a:r>
              <a:rPr lang="ru-RU" sz="2000" b="1" dirty="0" smtClean="0">
                <a:solidFill>
                  <a:schemeClr val="tx2">
                    <a:lumMod val="50000"/>
                  </a:schemeClr>
                </a:solidFill>
                <a:latin typeface="Times New Roman" pitchFamily="18" charset="0"/>
                <a:cs typeface="Times New Roman" pitchFamily="18" charset="0"/>
              </a:rPr>
              <a:t>Роль </a:t>
            </a:r>
            <a:r>
              <a:rPr lang="ru-RU" sz="2000" b="1" dirty="0">
                <a:solidFill>
                  <a:schemeClr val="tx2">
                    <a:lumMod val="50000"/>
                  </a:schemeClr>
                </a:solidFill>
                <a:latin typeface="Times New Roman" pitchFamily="18" charset="0"/>
                <a:cs typeface="Times New Roman" pitchFamily="18" charset="0"/>
              </a:rPr>
              <a:t>воспитателя в музыкальном развитии заключается в том, чтобы музыка и песня активно вошли в жизнь детей, звучали не только на праздниках и развлечениях, но и в самостоятельной музыкальной деятельности, быту, при проведении режимных моментов, на других занятиях. </a:t>
            </a:r>
            <a:endParaRPr lang="ru-RU" sz="2000" b="1" dirty="0" smtClean="0">
              <a:solidFill>
                <a:schemeClr val="tx2">
                  <a:lumMod val="50000"/>
                </a:schemeClr>
              </a:solidFill>
              <a:latin typeface="Times New Roman" pitchFamily="18" charset="0"/>
              <a:cs typeface="Times New Roman" pitchFamily="18" charset="0"/>
            </a:endParaRPr>
          </a:p>
          <a:p>
            <a:pPr marL="0" indent="0" algn="just">
              <a:lnSpc>
                <a:spcPct val="150000"/>
              </a:lnSpc>
              <a:buNone/>
            </a:pPr>
            <a:r>
              <a:rPr lang="ru-RU" sz="2000" b="1" dirty="0" smtClean="0">
                <a:solidFill>
                  <a:schemeClr val="tx2">
                    <a:lumMod val="50000"/>
                  </a:schemeClr>
                </a:solidFill>
                <a:latin typeface="Times New Roman" pitchFamily="18" charset="0"/>
                <a:cs typeface="Times New Roman" pitchFamily="18" charset="0"/>
              </a:rPr>
              <a:t>Совместная </a:t>
            </a:r>
            <a:r>
              <a:rPr lang="ru-RU" sz="2000" b="1" dirty="0">
                <a:solidFill>
                  <a:schemeClr val="tx2">
                    <a:lumMod val="50000"/>
                  </a:schemeClr>
                </a:solidFill>
                <a:latin typeface="Times New Roman" pitchFamily="18" charset="0"/>
                <a:cs typeface="Times New Roman" pitchFamily="18" charset="0"/>
              </a:rPr>
              <a:t>работа воспитателя и музыкального руководителя создает благоприятные условия для воспитания гармонически развитой личности.</a:t>
            </a:r>
          </a:p>
          <a:p>
            <a:pPr marL="0" indent="0" algn="just">
              <a:lnSpc>
                <a:spcPct val="150000"/>
              </a:lnSpc>
              <a:buNone/>
            </a:pPr>
            <a:endParaRPr lang="ru-RU" sz="1800" b="1" dirty="0">
              <a:solidFill>
                <a:schemeClr val="tx2">
                  <a:lumMod val="50000"/>
                </a:schemeClr>
              </a:solidFill>
              <a:latin typeface="Times New Roman" pitchFamily="18" charset="0"/>
              <a:cs typeface="Times New Roman" pitchFamily="18" charset="0"/>
            </a:endParaRPr>
          </a:p>
          <a:p>
            <a:pPr marL="0" indent="0" algn="just">
              <a:lnSpc>
                <a:spcPct val="150000"/>
              </a:lnSpc>
              <a:buNone/>
            </a:pPr>
            <a:endParaRPr lang="ru-RU" sz="1800" b="1" dirty="0">
              <a:solidFill>
                <a:schemeClr val="bg2">
                  <a:lumMod val="10000"/>
                </a:schemeClr>
              </a:solidFill>
              <a:latin typeface="Times New Roman" pitchFamily="18" charset="0"/>
              <a:cs typeface="Times New Roman" pitchFamily="18" charset="0"/>
            </a:endParaRPr>
          </a:p>
          <a:p>
            <a:pPr>
              <a:lnSpc>
                <a:spcPct val="150000"/>
              </a:lnSpc>
            </a:pP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793569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0"/>
            <a:ext cx="7128792" cy="5632311"/>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endParaRPr lang="ru-RU" sz="72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pPr algn="ctr"/>
            <a:endParaRPr lang="ru-RU" sz="7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pPr algn="ctr"/>
            <a:r>
              <a:rPr lang="ru-RU" sz="72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Спасибо</a:t>
            </a:r>
          </a:p>
          <a:p>
            <a:pPr algn="ctr"/>
            <a:r>
              <a:rPr lang="ru-RU" sz="7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За </a:t>
            </a:r>
          </a:p>
          <a:p>
            <a:pPr algn="ctr"/>
            <a:r>
              <a:rPr lang="ru-RU" sz="72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Внимание!!!</a:t>
            </a:r>
            <a:endParaRPr lang="ru-RU" sz="72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3797487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quarter" idx="13"/>
          </p:nvPr>
        </p:nvSpPr>
        <p:spPr>
          <a:xfrm>
            <a:off x="251520" y="404664"/>
            <a:ext cx="8640960" cy="6264696"/>
          </a:xfrm>
          <a:ln>
            <a:noFill/>
          </a:ln>
          <a:effectLst/>
        </p:spPr>
        <p:txBody>
          <a:bodyPr>
            <a:normAutofit/>
          </a:bodyPr>
          <a:lstStyle/>
          <a:p>
            <a:pPr marL="0" indent="0">
              <a:lnSpc>
                <a:spcPct val="150000"/>
              </a:lnSpc>
              <a:buNone/>
            </a:pPr>
            <a:r>
              <a:rPr lang="ru-RU" sz="1800" dirty="0"/>
              <a:t> </a:t>
            </a:r>
            <a:r>
              <a:rPr lang="ru-RU" sz="1800" dirty="0" smtClean="0"/>
              <a:t>  </a:t>
            </a:r>
            <a:r>
              <a:rPr lang="ru-RU" sz="1800" b="1" dirty="0" smtClean="0">
                <a:solidFill>
                  <a:schemeClr val="bg2">
                    <a:lumMod val="10000"/>
                  </a:schemeClr>
                </a:solidFill>
                <a:latin typeface="Times New Roman" pitchFamily="18" charset="0"/>
                <a:cs typeface="Times New Roman" pitchFamily="18" charset="0"/>
              </a:rPr>
              <a:t>Музыкальное </a:t>
            </a:r>
            <a:r>
              <a:rPr lang="ru-RU" sz="1800" b="1" dirty="0">
                <a:solidFill>
                  <a:schemeClr val="bg2">
                    <a:lumMod val="10000"/>
                  </a:schemeClr>
                </a:solidFill>
                <a:latin typeface="Times New Roman" pitchFamily="18" charset="0"/>
                <a:cs typeface="Times New Roman" pitchFamily="18" charset="0"/>
              </a:rPr>
              <a:t>воспитание в детском саду является важной составляющей</a:t>
            </a:r>
          </a:p>
          <a:p>
            <a:pPr marL="0" indent="0">
              <a:lnSpc>
                <a:spcPct val="150000"/>
              </a:lnSpc>
              <a:buNone/>
            </a:pPr>
            <a:r>
              <a:rPr lang="ru-RU" sz="1800" b="1" dirty="0">
                <a:solidFill>
                  <a:schemeClr val="bg2">
                    <a:lumMod val="10000"/>
                  </a:schemeClr>
                </a:solidFill>
                <a:latin typeface="Times New Roman" pitchFamily="18" charset="0"/>
                <a:cs typeface="Times New Roman" pitchFamily="18" charset="0"/>
              </a:rPr>
              <a:t>художественно – эстетического развития дошкольников. От решения проблемы педагогического взаимодействия воспитателя и музыкального руководителя  зависит успешность процесса не только музыкального, но и общего эстетического развития детей. </a:t>
            </a:r>
            <a:r>
              <a:rPr lang="ru-RU" sz="1800" b="1" dirty="0" smtClean="0">
                <a:solidFill>
                  <a:schemeClr val="bg2">
                    <a:lumMod val="10000"/>
                  </a:schemeClr>
                </a:solidFill>
                <a:latin typeface="Times New Roman" pitchFamily="18" charset="0"/>
                <a:cs typeface="Times New Roman" pitchFamily="18" charset="0"/>
              </a:rPr>
              <a:t>Зачастую</a:t>
            </a:r>
            <a:r>
              <a:rPr lang="ru-RU" sz="1800" b="1" dirty="0">
                <a:solidFill>
                  <a:schemeClr val="bg2">
                    <a:lumMod val="10000"/>
                  </a:schemeClr>
                </a:solidFill>
                <a:latin typeface="Times New Roman" pitchFamily="18" charset="0"/>
                <a:cs typeface="Times New Roman" pitchFamily="18" charset="0"/>
              </a:rPr>
              <a:t>, особенно в ситуации работы с молодыми специалистами, возникает проблема распределения обязанностей музыкального руководителя и воспитателя. С этой целью была подготовлена консультация </a:t>
            </a:r>
            <a:r>
              <a:rPr lang="ru-RU" sz="1800" dirty="0">
                <a:solidFill>
                  <a:schemeClr val="bg2">
                    <a:lumMod val="10000"/>
                  </a:schemeClr>
                </a:solidFill>
                <a:latin typeface="Times New Roman" pitchFamily="18" charset="0"/>
                <a:cs typeface="Times New Roman" pitchFamily="18" charset="0"/>
              </a:rPr>
              <a:t>«</a:t>
            </a:r>
            <a:r>
              <a:rPr lang="ru-RU" sz="1800" b="1" dirty="0">
                <a:solidFill>
                  <a:schemeClr val="bg2">
                    <a:lumMod val="10000"/>
                  </a:schemeClr>
                </a:solidFill>
                <a:latin typeface="Times New Roman" pitchFamily="18" charset="0"/>
                <a:cs typeface="Times New Roman" pitchFamily="18" charset="0"/>
              </a:rPr>
              <a:t>Роль воспитателя в музыкальном развитии ребенка в ДОУ</a:t>
            </a:r>
            <a:r>
              <a:rPr lang="ru-RU" sz="1800" dirty="0" smtClean="0">
                <a:solidFill>
                  <a:schemeClr val="bg2">
                    <a:lumMod val="10000"/>
                  </a:schemeClr>
                </a:solidFill>
                <a:latin typeface="Times New Roman" pitchFamily="18" charset="0"/>
                <a:cs typeface="Times New Roman" pitchFamily="18" charset="0"/>
              </a:rPr>
              <a:t>».</a:t>
            </a:r>
          </a:p>
          <a:p>
            <a:pPr marL="0" indent="0">
              <a:lnSpc>
                <a:spcPct val="150000"/>
              </a:lnSpc>
              <a:buNone/>
            </a:pPr>
            <a:r>
              <a:rPr lang="ru-RU" sz="1800" b="1" dirty="0" smtClean="0">
                <a:latin typeface="Times New Roman" pitchFamily="18" charset="0"/>
                <a:cs typeface="Times New Roman" pitchFamily="18" charset="0"/>
              </a:rPr>
              <a:t>    </a:t>
            </a:r>
            <a:r>
              <a:rPr lang="ru-RU" sz="1800" b="1" dirty="0" smtClean="0">
                <a:solidFill>
                  <a:schemeClr val="bg2">
                    <a:lumMod val="10000"/>
                  </a:schemeClr>
                </a:solidFill>
                <a:latin typeface="Times New Roman" pitchFamily="18" charset="0"/>
                <a:cs typeface="Times New Roman" pitchFamily="18" charset="0"/>
              </a:rPr>
              <a:t>Основная </a:t>
            </a:r>
            <a:r>
              <a:rPr lang="ru-RU" sz="1800" b="1" dirty="0">
                <a:solidFill>
                  <a:schemeClr val="bg2">
                    <a:lumMod val="10000"/>
                  </a:schemeClr>
                </a:solidFill>
                <a:latin typeface="Times New Roman" pitchFamily="18" charset="0"/>
                <a:cs typeface="Times New Roman" pitchFamily="18" charset="0"/>
              </a:rPr>
              <a:t>форма работы с детьми по музыкальному воспитанию – это музыкальные занятия, в ходе которых осуществляется систематическое целенаправленное и всестороннее развитие детей, </a:t>
            </a:r>
            <a:r>
              <a:rPr lang="ru-RU" sz="1800" b="1" dirty="0" smtClean="0">
                <a:solidFill>
                  <a:schemeClr val="bg2">
                    <a:lumMod val="10000"/>
                  </a:schemeClr>
                </a:solidFill>
                <a:latin typeface="Times New Roman" pitchFamily="18" charset="0"/>
                <a:cs typeface="Times New Roman" pitchFamily="18" charset="0"/>
              </a:rPr>
              <a:t>формирование</a:t>
            </a:r>
            <a:r>
              <a:rPr lang="ru-RU" sz="1800" b="1" dirty="0">
                <a:solidFill>
                  <a:schemeClr val="bg2">
                    <a:lumMod val="10000"/>
                  </a:schemeClr>
                </a:solidFill>
                <a:latin typeface="Times New Roman" pitchFamily="18" charset="0"/>
                <a:cs typeface="Times New Roman" pitchFamily="18" charset="0"/>
              </a:rPr>
              <a:t> музыкальных способностей каждого ребенка.</a:t>
            </a:r>
            <a:endParaRPr lang="ru-RU" sz="1800" b="1" dirty="0" smtClean="0">
              <a:solidFill>
                <a:schemeClr val="bg2">
                  <a:lumMod val="10000"/>
                </a:schemeClr>
              </a:solidFill>
              <a:latin typeface="Times New Roman" pitchFamily="18" charset="0"/>
              <a:cs typeface="Times New Roman" pitchFamily="18" charset="0"/>
            </a:endParaRPr>
          </a:p>
          <a:p>
            <a:pPr>
              <a:lnSpc>
                <a:spcPct val="150000"/>
              </a:lnSpc>
            </a:pP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503357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quarter" idx="13"/>
          </p:nvPr>
        </p:nvSpPr>
        <p:spPr>
          <a:xfrm>
            <a:off x="251520" y="404664"/>
            <a:ext cx="8640960" cy="6264696"/>
          </a:xfrm>
          <a:ln>
            <a:noFill/>
          </a:ln>
          <a:effectLst/>
        </p:spPr>
        <p:txBody>
          <a:bodyPr>
            <a:normAutofit/>
          </a:bodyPr>
          <a:lstStyle/>
          <a:p>
            <a:pPr marL="0" indent="0" algn="ctr">
              <a:lnSpc>
                <a:spcPct val="150000"/>
              </a:lnSpc>
              <a:buNone/>
            </a:pPr>
            <a:r>
              <a:rPr lang="ru-RU" sz="1800" b="1" dirty="0" smtClean="0">
                <a:solidFill>
                  <a:schemeClr val="bg1"/>
                </a:solidFill>
                <a:latin typeface="Times New Roman" pitchFamily="18" charset="0"/>
                <a:cs typeface="Times New Roman" pitchFamily="18" charset="0"/>
              </a:rPr>
              <a:t>   НА </a:t>
            </a:r>
            <a:r>
              <a:rPr lang="ru-RU" sz="1800" b="1" dirty="0">
                <a:solidFill>
                  <a:schemeClr val="bg1"/>
                </a:solidFill>
                <a:latin typeface="Times New Roman" pitchFamily="18" charset="0"/>
                <a:cs typeface="Times New Roman" pitchFamily="18" charset="0"/>
              </a:rPr>
              <a:t>НОД </a:t>
            </a:r>
            <a:r>
              <a:rPr lang="ru-RU" sz="1800" b="1" dirty="0" smtClean="0">
                <a:solidFill>
                  <a:schemeClr val="bg1"/>
                </a:solidFill>
                <a:latin typeface="Times New Roman" pitchFamily="18" charset="0"/>
                <a:cs typeface="Times New Roman" pitchFamily="18" charset="0"/>
              </a:rPr>
              <a:t>ПО МУЗЫКАЛЬНОМУ ВОСПИТАНИЮ ДЕТИ:</a:t>
            </a:r>
            <a:r>
              <a:rPr lang="ru-RU" sz="1800" b="1" dirty="0">
                <a:solidFill>
                  <a:schemeClr val="bg2">
                    <a:lumMod val="10000"/>
                  </a:schemeClr>
                </a:solidFill>
                <a:latin typeface="Times New Roman" pitchFamily="18" charset="0"/>
                <a:cs typeface="Times New Roman" pitchFamily="18" charset="0"/>
              </a:rPr>
              <a:t>	</a:t>
            </a:r>
          </a:p>
          <a:p>
            <a:pPr marL="0" indent="0" algn="just">
              <a:lnSpc>
                <a:spcPct val="150000"/>
              </a:lnSpc>
              <a:buNone/>
            </a:pPr>
            <a:r>
              <a:rPr lang="ru-RU" sz="1800" b="1" dirty="0" smtClean="0">
                <a:solidFill>
                  <a:schemeClr val="tx2">
                    <a:lumMod val="50000"/>
                  </a:schemeClr>
                </a:solidFill>
                <a:latin typeface="Times New Roman" pitchFamily="18" charset="0"/>
                <a:cs typeface="Times New Roman" pitchFamily="18" charset="0"/>
              </a:rPr>
              <a:t>- знакомятся </a:t>
            </a:r>
            <a:r>
              <a:rPr lang="ru-RU" sz="1800" b="1" dirty="0">
                <a:solidFill>
                  <a:schemeClr val="tx2">
                    <a:lumMod val="50000"/>
                  </a:schemeClr>
                </a:solidFill>
                <a:latin typeface="Times New Roman" pitchFamily="18" charset="0"/>
                <a:cs typeface="Times New Roman" pitchFamily="18" charset="0"/>
              </a:rPr>
              <a:t>с музыкальными произведениями;</a:t>
            </a:r>
          </a:p>
          <a:p>
            <a:pPr marL="0" indent="0" algn="just">
              <a:lnSpc>
                <a:spcPct val="150000"/>
              </a:lnSpc>
              <a:buNone/>
            </a:pPr>
            <a:r>
              <a:rPr lang="ru-RU" sz="1800" b="1" dirty="0" smtClean="0">
                <a:solidFill>
                  <a:schemeClr val="tx2">
                    <a:lumMod val="50000"/>
                  </a:schemeClr>
                </a:solidFill>
                <a:latin typeface="Times New Roman" pitchFamily="18" charset="0"/>
                <a:cs typeface="Times New Roman" pitchFamily="18" charset="0"/>
              </a:rPr>
              <a:t>- овладевают </a:t>
            </a:r>
            <a:r>
              <a:rPr lang="ru-RU" sz="1800" b="1" dirty="0">
                <a:solidFill>
                  <a:schemeClr val="tx2">
                    <a:lumMod val="50000"/>
                  </a:schemeClr>
                </a:solidFill>
                <a:latin typeface="Times New Roman" pitchFamily="18" charset="0"/>
                <a:cs typeface="Times New Roman" pitchFamily="18" charset="0"/>
              </a:rPr>
              <a:t>умениями и навыками в пении, в ритмических движениях, танцах;</a:t>
            </a:r>
          </a:p>
          <a:p>
            <a:pPr marL="0" indent="0" algn="just">
              <a:lnSpc>
                <a:spcPct val="150000"/>
              </a:lnSpc>
              <a:buNone/>
            </a:pPr>
            <a:r>
              <a:rPr lang="ru-RU" sz="1800" b="1" dirty="0" smtClean="0">
                <a:solidFill>
                  <a:schemeClr val="tx2">
                    <a:lumMod val="50000"/>
                  </a:schemeClr>
                </a:solidFill>
                <a:latin typeface="Times New Roman" pitchFamily="18" charset="0"/>
                <a:cs typeface="Times New Roman" pitchFamily="18" charset="0"/>
              </a:rPr>
              <a:t>- овладевают </a:t>
            </a:r>
            <a:r>
              <a:rPr lang="ru-RU" sz="1800" b="1" dirty="0">
                <a:solidFill>
                  <a:schemeClr val="tx2">
                    <a:lumMod val="50000"/>
                  </a:schemeClr>
                </a:solidFill>
                <a:latin typeface="Times New Roman" pitchFamily="18" charset="0"/>
                <a:cs typeface="Times New Roman" pitchFamily="18" charset="0"/>
              </a:rPr>
              <a:t>элементарными навыками игры на детских музыкальных инструментах;</a:t>
            </a:r>
          </a:p>
          <a:p>
            <a:pPr marL="0" indent="0" algn="just">
              <a:lnSpc>
                <a:spcPct val="150000"/>
              </a:lnSpc>
              <a:buNone/>
            </a:pPr>
            <a:r>
              <a:rPr lang="ru-RU" sz="1800" b="1" dirty="0" smtClean="0">
                <a:solidFill>
                  <a:schemeClr val="tx2">
                    <a:lumMod val="50000"/>
                  </a:schemeClr>
                </a:solidFill>
                <a:latin typeface="Times New Roman" pitchFamily="18" charset="0"/>
                <a:cs typeface="Times New Roman" pitchFamily="18" charset="0"/>
              </a:rPr>
              <a:t>- у </a:t>
            </a:r>
            <a:r>
              <a:rPr lang="ru-RU" sz="1800" b="1" dirty="0">
                <a:solidFill>
                  <a:schemeClr val="tx2">
                    <a:lumMod val="50000"/>
                  </a:schemeClr>
                </a:solidFill>
                <a:latin typeface="Times New Roman" pitchFamily="18" charset="0"/>
                <a:cs typeface="Times New Roman" pitchFamily="18" charset="0"/>
              </a:rPr>
              <a:t>детей развивается эмоциональная отзывчивость, музыкальный слух, чувство ритма, формируется выразительность движений, элементарные способности в драматизации, создания образов.</a:t>
            </a:r>
          </a:p>
          <a:p>
            <a:pPr marL="0" indent="0" algn="just">
              <a:lnSpc>
                <a:spcPct val="150000"/>
              </a:lnSpc>
              <a:buNone/>
            </a:pPr>
            <a:r>
              <a:rPr lang="ru-RU" sz="1800" b="1" dirty="0" smtClean="0">
                <a:solidFill>
                  <a:schemeClr val="tx2">
                    <a:lumMod val="50000"/>
                  </a:schemeClr>
                </a:solidFill>
                <a:latin typeface="Times New Roman" pitchFamily="18" charset="0"/>
                <a:cs typeface="Times New Roman" pitchFamily="18" charset="0"/>
              </a:rPr>
              <a:t>- воспитывается </a:t>
            </a:r>
            <a:r>
              <a:rPr lang="ru-RU" sz="1800" b="1" dirty="0">
                <a:solidFill>
                  <a:schemeClr val="tx2">
                    <a:lumMod val="50000"/>
                  </a:schemeClr>
                </a:solidFill>
                <a:latin typeface="Times New Roman" pitchFamily="18" charset="0"/>
                <a:cs typeface="Times New Roman" pitchFamily="18" charset="0"/>
              </a:rPr>
              <a:t>интерес к музыке, культура восприятия музыки, желание заниматься различными видами музыкальной деятельности, умение слаженно действовать в коллективе, решаются и многие другие задачи воспитания, в зависимости от репертуара, вида деятельности.</a:t>
            </a:r>
          </a:p>
          <a:p>
            <a:pPr marL="0" indent="0" algn="just">
              <a:lnSpc>
                <a:spcPct val="150000"/>
              </a:lnSpc>
              <a:buNone/>
            </a:pPr>
            <a:r>
              <a:rPr lang="ru-RU" sz="1800" b="1" dirty="0" smtClean="0">
                <a:solidFill>
                  <a:schemeClr val="tx2">
                    <a:lumMod val="50000"/>
                  </a:schemeClr>
                </a:solidFill>
                <a:latin typeface="Times New Roman" pitchFamily="18" charset="0"/>
                <a:cs typeface="Times New Roman" pitchFamily="18" charset="0"/>
              </a:rPr>
              <a:t>   Проведение</a:t>
            </a:r>
            <a:r>
              <a:rPr lang="ru-RU" sz="1800" b="1" dirty="0">
                <a:solidFill>
                  <a:schemeClr val="tx2">
                    <a:lumMod val="50000"/>
                  </a:schemeClr>
                </a:solidFill>
                <a:latin typeface="Times New Roman" pitchFamily="18" charset="0"/>
                <a:cs typeface="Times New Roman" pitchFamily="18" charset="0"/>
              </a:rPr>
              <a:t> музыкальных занятий - общая задача музыкального руководителя и воспитателей группы.</a:t>
            </a:r>
          </a:p>
          <a:p>
            <a:pPr>
              <a:lnSpc>
                <a:spcPct val="150000"/>
              </a:lnSpc>
            </a:pP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990954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quarter" idx="13"/>
          </p:nvPr>
        </p:nvSpPr>
        <p:spPr>
          <a:xfrm>
            <a:off x="251520" y="404664"/>
            <a:ext cx="8640960" cy="6264696"/>
          </a:xfrm>
          <a:ln>
            <a:noFill/>
          </a:ln>
          <a:effectLst/>
        </p:spPr>
        <p:txBody>
          <a:bodyPr>
            <a:normAutofit/>
          </a:bodyPr>
          <a:lstStyle/>
          <a:p>
            <a:pPr marL="0" indent="0" algn="ctr">
              <a:lnSpc>
                <a:spcPct val="150000"/>
              </a:lnSpc>
              <a:buNone/>
            </a:pPr>
            <a:r>
              <a:rPr lang="ru-RU" sz="1800" b="1" dirty="0" smtClean="0">
                <a:solidFill>
                  <a:schemeClr val="bg1"/>
                </a:solidFill>
                <a:latin typeface="Times New Roman" pitchFamily="18" charset="0"/>
                <a:cs typeface="Times New Roman" pitchFamily="18" charset="0"/>
              </a:rPr>
              <a:t>   В ЧЕМ ЗАКЛЮЧАЕТСЯ РОЛЬ ВОСПИТАТЕЛЯ?</a:t>
            </a:r>
            <a:endParaRPr lang="ru-RU" sz="1800" b="1" dirty="0">
              <a:solidFill>
                <a:schemeClr val="bg1"/>
              </a:solidFill>
              <a:latin typeface="Times New Roman" pitchFamily="18" charset="0"/>
              <a:cs typeface="Times New Roman" pitchFamily="18" charset="0"/>
            </a:endParaRPr>
          </a:p>
          <a:p>
            <a:pPr marL="0" indent="0">
              <a:lnSpc>
                <a:spcPct val="150000"/>
              </a:lnSpc>
              <a:buNone/>
            </a:pPr>
            <a:r>
              <a:rPr lang="ru-RU" sz="1800" b="1" dirty="0">
                <a:solidFill>
                  <a:schemeClr val="bg1"/>
                </a:solidFill>
                <a:latin typeface="Times New Roman" pitchFamily="18" charset="0"/>
                <a:cs typeface="Times New Roman" pitchFamily="18" charset="0"/>
              </a:rPr>
              <a:t>1.В </a:t>
            </a:r>
            <a:r>
              <a:rPr lang="ru-RU" sz="1800" b="1" dirty="0" smtClean="0">
                <a:solidFill>
                  <a:schemeClr val="bg1"/>
                </a:solidFill>
                <a:latin typeface="Times New Roman" pitchFamily="18" charset="0"/>
                <a:cs typeface="Times New Roman" pitchFamily="18" charset="0"/>
              </a:rPr>
              <a:t>ПОДГОТОВКЕ ВОСПИТАННИКОВ К ЗАНЯТИЮ. </a:t>
            </a:r>
            <a:endParaRPr lang="ru-RU" sz="1800" b="1" dirty="0">
              <a:solidFill>
                <a:schemeClr val="bg1"/>
              </a:solidFill>
              <a:latin typeface="Times New Roman" pitchFamily="18" charset="0"/>
              <a:cs typeface="Times New Roman" pitchFamily="18" charset="0"/>
            </a:endParaRPr>
          </a:p>
          <a:p>
            <a:pPr marL="0" indent="0" algn="just">
              <a:lnSpc>
                <a:spcPct val="150000"/>
              </a:lnSpc>
              <a:buNone/>
            </a:pPr>
            <a:r>
              <a:rPr lang="ru-RU" sz="1800" b="1" dirty="0" smtClean="0">
                <a:solidFill>
                  <a:schemeClr val="bg2">
                    <a:lumMod val="10000"/>
                  </a:schemeClr>
                </a:solidFill>
                <a:latin typeface="Times New Roman" pitchFamily="18" charset="0"/>
                <a:cs typeface="Times New Roman" pitchFamily="18" charset="0"/>
              </a:rPr>
              <a:t>    </a:t>
            </a:r>
            <a:r>
              <a:rPr lang="ru-RU" sz="1800" b="1" dirty="0" smtClean="0">
                <a:solidFill>
                  <a:schemeClr val="tx2">
                    <a:lumMod val="50000"/>
                  </a:schemeClr>
                </a:solidFill>
                <a:latin typeface="Times New Roman" pitchFamily="18" charset="0"/>
                <a:cs typeface="Times New Roman" pitchFamily="18" charset="0"/>
              </a:rPr>
              <a:t>У детей </a:t>
            </a:r>
            <a:r>
              <a:rPr lang="ru-RU" sz="1800" b="1" dirty="0">
                <a:solidFill>
                  <a:schemeClr val="tx2">
                    <a:lumMod val="50000"/>
                  </a:schemeClr>
                </a:solidFill>
                <a:latin typeface="Times New Roman" pitchFamily="18" charset="0"/>
                <a:cs typeface="Times New Roman" pitchFamily="18" charset="0"/>
              </a:rPr>
              <a:t>необходимо создать настрой на музыкальное занятие. Необходимо эмоционально подготовить детей к встрече с музыкой, организовать детей, собрать их внимание, настроить на учебный процесс.</a:t>
            </a:r>
          </a:p>
          <a:p>
            <a:pPr marL="0" indent="0" algn="just">
              <a:lnSpc>
                <a:spcPct val="150000"/>
              </a:lnSpc>
              <a:buNone/>
            </a:pPr>
            <a:r>
              <a:rPr lang="ru-RU" sz="1800" b="1" dirty="0" smtClean="0">
                <a:solidFill>
                  <a:schemeClr val="tx2">
                    <a:lumMod val="50000"/>
                  </a:schemeClr>
                </a:solidFill>
                <a:latin typeface="Times New Roman" pitchFamily="18" charset="0"/>
                <a:cs typeface="Times New Roman" pitchFamily="18" charset="0"/>
              </a:rPr>
              <a:t>    Приглашая </a:t>
            </a:r>
            <a:r>
              <a:rPr lang="ru-RU" sz="1800" b="1" dirty="0">
                <a:solidFill>
                  <a:schemeClr val="tx2">
                    <a:lumMod val="50000"/>
                  </a:schemeClr>
                </a:solidFill>
                <a:latin typeface="Times New Roman" pitchFamily="18" charset="0"/>
                <a:cs typeface="Times New Roman" pitchFamily="18" charset="0"/>
              </a:rPr>
              <a:t>детей на музыкальные занятия, обратить внимание на их внешний вид: дети должны быть подтянутыми и опрятными, в удобной обуви </a:t>
            </a:r>
            <a:r>
              <a:rPr lang="ru-RU" sz="1800" b="1" i="1" dirty="0">
                <a:solidFill>
                  <a:schemeClr val="tx2">
                    <a:lumMod val="50000"/>
                  </a:schemeClr>
                </a:solidFill>
                <a:latin typeface="Times New Roman" pitchFamily="18" charset="0"/>
                <a:cs typeface="Times New Roman" pitchFamily="18" charset="0"/>
              </a:rPr>
              <a:t>(чешках)</a:t>
            </a:r>
            <a:r>
              <a:rPr lang="ru-RU" sz="1800" b="1" dirty="0">
                <a:solidFill>
                  <a:schemeClr val="tx2">
                    <a:lumMod val="50000"/>
                  </a:schemeClr>
                </a:solidFill>
                <a:latin typeface="Times New Roman" pitchFamily="18" charset="0"/>
                <a:cs typeface="Times New Roman" pitchFamily="18" charset="0"/>
              </a:rPr>
              <a:t>. Девочкам желательно быть одетыми в юбочки </a:t>
            </a:r>
            <a:r>
              <a:rPr lang="ru-RU" sz="1800" b="1" i="1" dirty="0">
                <a:solidFill>
                  <a:schemeClr val="tx2">
                    <a:lumMod val="50000"/>
                  </a:schemeClr>
                </a:solidFill>
                <a:latin typeface="Times New Roman" pitchFamily="18" charset="0"/>
                <a:cs typeface="Times New Roman" pitchFamily="18" charset="0"/>
              </a:rPr>
              <a:t>(сарафаны, платьица)</a:t>
            </a:r>
            <a:r>
              <a:rPr lang="ru-RU" sz="1800" b="1" dirty="0">
                <a:solidFill>
                  <a:schemeClr val="tx2">
                    <a:lumMod val="50000"/>
                  </a:schemeClr>
                </a:solidFill>
                <a:latin typeface="Times New Roman" pitchFamily="18" charset="0"/>
                <a:cs typeface="Times New Roman" pitchFamily="18" charset="0"/>
              </a:rPr>
              <a:t>. Мальчики,- в облегченной одежде, шортах, носочках. В удобной для танцевальных движений обуви (чешках, балетках) и эстетичной, удобной для движения одежде, должен быть и сам воспитатель.</a:t>
            </a:r>
          </a:p>
          <a:p>
            <a:pPr>
              <a:lnSpc>
                <a:spcPct val="150000"/>
              </a:lnSpc>
            </a:pP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983705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quarter" idx="13"/>
          </p:nvPr>
        </p:nvSpPr>
        <p:spPr>
          <a:xfrm>
            <a:off x="251520" y="404664"/>
            <a:ext cx="8640960" cy="6264696"/>
          </a:xfrm>
          <a:ln>
            <a:noFill/>
          </a:ln>
          <a:effectLst/>
        </p:spPr>
        <p:txBody>
          <a:bodyPr>
            <a:normAutofit/>
          </a:bodyPr>
          <a:lstStyle/>
          <a:p>
            <a:pPr marL="0" indent="0">
              <a:lnSpc>
                <a:spcPct val="150000"/>
              </a:lnSpc>
              <a:buNone/>
            </a:pPr>
            <a:r>
              <a:rPr lang="ru-RU" sz="1800" b="1" dirty="0" smtClean="0">
                <a:solidFill>
                  <a:schemeClr val="bg1"/>
                </a:solidFill>
                <a:latin typeface="Times New Roman" pitchFamily="18" charset="0"/>
                <a:cs typeface="Times New Roman" pitchFamily="18" charset="0"/>
              </a:rPr>
              <a:t> 2</a:t>
            </a:r>
            <a:r>
              <a:rPr lang="ru-RU" sz="1800" b="1" dirty="0">
                <a:solidFill>
                  <a:schemeClr val="bg1"/>
                </a:solidFill>
                <a:latin typeface="Times New Roman" pitchFamily="18" charset="0"/>
                <a:cs typeface="Times New Roman" pitchFamily="18" charset="0"/>
              </a:rPr>
              <a:t>. </a:t>
            </a:r>
            <a:r>
              <a:rPr lang="ru-RU" sz="1800" b="1" dirty="0" smtClean="0">
                <a:solidFill>
                  <a:schemeClr val="bg1"/>
                </a:solidFill>
                <a:latin typeface="Times New Roman" pitchFamily="18" charset="0"/>
                <a:cs typeface="Times New Roman" pitchFamily="18" charset="0"/>
              </a:rPr>
              <a:t>НА  САМОМ </a:t>
            </a:r>
            <a:r>
              <a:rPr lang="ru-RU" sz="1800" b="1" dirty="0">
                <a:solidFill>
                  <a:schemeClr val="bg1"/>
                </a:solidFill>
                <a:latin typeface="Times New Roman" pitchFamily="18" charset="0"/>
                <a:cs typeface="Times New Roman" pitchFamily="18" charset="0"/>
              </a:rPr>
              <a:t> </a:t>
            </a:r>
            <a:r>
              <a:rPr lang="ru-RU" sz="1800" b="1" dirty="0" smtClean="0">
                <a:solidFill>
                  <a:schemeClr val="bg1"/>
                </a:solidFill>
                <a:latin typeface="Times New Roman" pitchFamily="18" charset="0"/>
                <a:cs typeface="Times New Roman" pitchFamily="18" charset="0"/>
              </a:rPr>
              <a:t>МУЗЫКАЛЬНОМ ЗАНЯТИИ: </a:t>
            </a:r>
            <a:r>
              <a:rPr lang="ru-RU" sz="1800" b="1" dirty="0">
                <a:solidFill>
                  <a:schemeClr val="bg1"/>
                </a:solidFill>
                <a:latin typeface="Times New Roman" pitchFamily="18" charset="0"/>
                <a:cs typeface="Times New Roman" pitchFamily="18" charset="0"/>
              </a:rPr>
              <a:t> </a:t>
            </a:r>
            <a:r>
              <a:rPr lang="ru-RU" sz="1800" b="1" dirty="0" smtClean="0">
                <a:solidFill>
                  <a:schemeClr val="bg2">
                    <a:lumMod val="10000"/>
                  </a:schemeClr>
                </a:solidFill>
                <a:latin typeface="Times New Roman" pitchFamily="18" charset="0"/>
                <a:cs typeface="Times New Roman" pitchFamily="18" charset="0"/>
              </a:rPr>
              <a:t> </a:t>
            </a:r>
          </a:p>
          <a:p>
            <a:pPr marL="0" indent="0" algn="just">
              <a:lnSpc>
                <a:spcPct val="150000"/>
              </a:lnSpc>
              <a:buNone/>
            </a:pPr>
            <a:r>
              <a:rPr lang="ru-RU" sz="1800" b="1" dirty="0" smtClean="0">
                <a:solidFill>
                  <a:schemeClr val="tx2">
                    <a:lumMod val="50000"/>
                  </a:schemeClr>
                </a:solidFill>
                <a:latin typeface="Times New Roman" pitchFamily="18" charset="0"/>
                <a:cs typeface="Times New Roman" pitchFamily="18" charset="0"/>
              </a:rPr>
              <a:t>воспитатель</a:t>
            </a:r>
            <a:r>
              <a:rPr lang="ru-RU" sz="1800" b="1" dirty="0">
                <a:solidFill>
                  <a:schemeClr val="tx2">
                    <a:lumMod val="50000"/>
                  </a:schemeClr>
                </a:solidFill>
                <a:latin typeface="Times New Roman" pitchFamily="18" charset="0"/>
                <a:cs typeface="Times New Roman" pitchFamily="18" charset="0"/>
              </a:rPr>
              <a:t> принимает активное участие, а не является наблюдателем со стороны. Музыкальный руководитель проводит для воспитателей консультации, практические занятия,  где знакомит их со своим планом работы, с материалом, который дается детям, систематически обучает воспитателей, совершенствуя их навыки в области пения и движения</a:t>
            </a:r>
            <a:r>
              <a:rPr lang="ru-RU" sz="1800" b="1" dirty="0" smtClean="0">
                <a:solidFill>
                  <a:schemeClr val="tx2">
                    <a:lumMod val="50000"/>
                  </a:schemeClr>
                </a:solidFill>
                <a:latin typeface="Times New Roman" pitchFamily="18" charset="0"/>
                <a:cs typeface="Times New Roman" pitchFamily="18" charset="0"/>
              </a:rPr>
              <a:t>.</a:t>
            </a:r>
          </a:p>
          <a:p>
            <a:pPr marL="0" indent="0" algn="just">
              <a:lnSpc>
                <a:spcPct val="150000"/>
              </a:lnSpc>
              <a:buNone/>
            </a:pPr>
            <a:r>
              <a:rPr lang="ru-RU" sz="1800" b="1" dirty="0">
                <a:solidFill>
                  <a:schemeClr val="bg2">
                    <a:lumMod val="10000"/>
                  </a:schemeClr>
                </a:solidFill>
                <a:latin typeface="Times New Roman" pitchFamily="18" charset="0"/>
                <a:cs typeface="Times New Roman" pitchFamily="18" charset="0"/>
              </a:rPr>
              <a:t>3. В </a:t>
            </a:r>
            <a:r>
              <a:rPr lang="ru-RU" sz="1800" b="1" dirty="0" smtClean="0">
                <a:solidFill>
                  <a:schemeClr val="bg2">
                    <a:lumMod val="10000"/>
                  </a:schemeClr>
                </a:solidFill>
                <a:latin typeface="Times New Roman" pitchFamily="18" charset="0"/>
                <a:cs typeface="Times New Roman" pitchFamily="18" charset="0"/>
              </a:rPr>
              <a:t>КАЖДОЙ  ГРУППЕ </a:t>
            </a:r>
            <a:r>
              <a:rPr lang="ru-RU" sz="1800" b="1" dirty="0">
                <a:solidFill>
                  <a:schemeClr val="bg2">
                    <a:lumMod val="10000"/>
                  </a:schemeClr>
                </a:solidFill>
                <a:latin typeface="Times New Roman" pitchFamily="18" charset="0"/>
                <a:cs typeface="Times New Roman" pitchFamily="18" charset="0"/>
              </a:rPr>
              <a:t> </a:t>
            </a:r>
            <a:r>
              <a:rPr lang="ru-RU" sz="1800" b="1" dirty="0" smtClean="0">
                <a:solidFill>
                  <a:schemeClr val="bg2">
                    <a:lumMod val="10000"/>
                  </a:schemeClr>
                </a:solidFill>
                <a:latin typeface="Times New Roman" pitchFamily="18" charset="0"/>
                <a:cs typeface="Times New Roman" pitchFamily="18" charset="0"/>
              </a:rPr>
              <a:t>ВОСПИТАТЕЛИ</a:t>
            </a:r>
            <a:r>
              <a:rPr lang="ru-RU" sz="1800" b="1" dirty="0">
                <a:solidFill>
                  <a:schemeClr val="bg2">
                    <a:lumMod val="10000"/>
                  </a:schemeClr>
                </a:solidFill>
                <a:latin typeface="Times New Roman" pitchFamily="18" charset="0"/>
                <a:cs typeface="Times New Roman" pitchFamily="18" charset="0"/>
              </a:rPr>
              <a:t> </a:t>
            </a:r>
            <a:r>
              <a:rPr lang="ru-RU" sz="1800" b="1" dirty="0" smtClean="0">
                <a:solidFill>
                  <a:schemeClr val="bg2">
                    <a:lumMod val="10000"/>
                  </a:schemeClr>
                </a:solidFill>
                <a:latin typeface="Times New Roman" pitchFamily="18" charset="0"/>
                <a:cs typeface="Times New Roman" pitchFamily="18" charset="0"/>
              </a:rPr>
              <a:t>ВЕДУТ СПЕЦИАЛЬНУЮ ТЕТРАДЬ ИЛИ ПАПКУ-НАКОПИТЕЛЬ, </a:t>
            </a:r>
            <a:r>
              <a:rPr lang="ru-RU" sz="1800" b="1" dirty="0">
                <a:solidFill>
                  <a:schemeClr val="tx2">
                    <a:lumMod val="50000"/>
                  </a:schemeClr>
                </a:solidFill>
                <a:latin typeface="Times New Roman" pitchFamily="18" charset="0"/>
                <a:cs typeface="Times New Roman" pitchFamily="18" charset="0"/>
              </a:rPr>
              <a:t>где отражаются музыкальный репертуар, рисунок танцев, распределение ролей на утренниках и др. информацию. Целесообразно иметь цифровой накопитель </a:t>
            </a:r>
            <a:r>
              <a:rPr lang="ru-RU" sz="1800" b="1" i="1" dirty="0">
                <a:solidFill>
                  <a:schemeClr val="tx2">
                    <a:lumMod val="50000"/>
                  </a:schemeClr>
                </a:solidFill>
                <a:latin typeface="Times New Roman" pitchFamily="18" charset="0"/>
                <a:cs typeface="Times New Roman" pitchFamily="18" charset="0"/>
              </a:rPr>
              <a:t>(флэшку)</a:t>
            </a:r>
            <a:r>
              <a:rPr lang="ru-RU" sz="1800" b="1" dirty="0">
                <a:solidFill>
                  <a:schemeClr val="tx2">
                    <a:lumMod val="50000"/>
                  </a:schemeClr>
                </a:solidFill>
                <a:latin typeface="Times New Roman" pitchFamily="18" charset="0"/>
                <a:cs typeface="Times New Roman" pitchFamily="18" charset="0"/>
              </a:rPr>
              <a:t> для записи фонограмм, видеороликов и т.п</a:t>
            </a:r>
            <a:r>
              <a:rPr lang="ru-RU" sz="1800" b="1" dirty="0" smtClean="0">
                <a:solidFill>
                  <a:schemeClr val="tx2">
                    <a:lumMod val="50000"/>
                  </a:schemeClr>
                </a:solidFill>
                <a:latin typeface="Times New Roman" pitchFamily="18" charset="0"/>
                <a:cs typeface="Times New Roman" pitchFamily="18" charset="0"/>
              </a:rPr>
              <a:t>.</a:t>
            </a:r>
          </a:p>
          <a:p>
            <a:pPr marL="0" indent="0" algn="just">
              <a:lnSpc>
                <a:spcPct val="150000"/>
              </a:lnSpc>
              <a:buNone/>
            </a:pPr>
            <a:r>
              <a:rPr lang="ru-RU" sz="1800" b="1" u="sng" dirty="0" smtClean="0">
                <a:solidFill>
                  <a:schemeClr val="tx2">
                    <a:lumMod val="50000"/>
                  </a:schemeClr>
                </a:solidFill>
                <a:latin typeface="Times New Roman" pitchFamily="18" charset="0"/>
                <a:cs typeface="Times New Roman" pitchFamily="18" charset="0"/>
              </a:rPr>
              <a:t>УЧАСТИЕ  ВОСПИТАТЕЛЯ  В МУЗЫКАЛЬНОМ ЗАНЯТИИ ЗАВИСИТ ОТ ВОЗРАСТНОЙ ГРУППЫ, МУЗЫКАЛЬНОЙ ПОДГОТОВЛЕННОСТИ ДЕТЕЙ И КОНКРЕТНЫХ ЗАДАЧ ЗАНЯТИЯ. </a:t>
            </a:r>
            <a:endParaRPr lang="ru-RU" sz="1800" b="1" dirty="0">
              <a:solidFill>
                <a:schemeClr val="tx2">
                  <a:lumMod val="50000"/>
                </a:schemeClr>
              </a:solidFill>
              <a:latin typeface="Times New Roman" pitchFamily="18" charset="0"/>
              <a:cs typeface="Times New Roman" pitchFamily="18" charset="0"/>
            </a:endParaRPr>
          </a:p>
          <a:p>
            <a:pPr marL="0" indent="0" algn="just">
              <a:lnSpc>
                <a:spcPct val="150000"/>
              </a:lnSpc>
              <a:buNone/>
            </a:pPr>
            <a:endParaRPr lang="ru-RU" sz="1800" b="1" dirty="0">
              <a:solidFill>
                <a:schemeClr val="tx2">
                  <a:lumMod val="50000"/>
                </a:schemeClr>
              </a:solidFill>
              <a:latin typeface="Times New Roman" pitchFamily="18" charset="0"/>
              <a:cs typeface="Times New Roman" pitchFamily="18" charset="0"/>
            </a:endParaRPr>
          </a:p>
          <a:p>
            <a:pPr marL="0" indent="0" algn="just">
              <a:lnSpc>
                <a:spcPct val="150000"/>
              </a:lnSpc>
              <a:buNone/>
            </a:pPr>
            <a:endParaRPr lang="ru-RU" sz="1800" b="1" dirty="0">
              <a:solidFill>
                <a:schemeClr val="bg2">
                  <a:lumMod val="10000"/>
                </a:schemeClr>
              </a:solidFill>
              <a:latin typeface="Times New Roman" pitchFamily="18" charset="0"/>
              <a:cs typeface="Times New Roman" pitchFamily="18" charset="0"/>
            </a:endParaRPr>
          </a:p>
          <a:p>
            <a:pPr>
              <a:lnSpc>
                <a:spcPct val="150000"/>
              </a:lnSpc>
            </a:pP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424167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quarter" idx="13"/>
          </p:nvPr>
        </p:nvSpPr>
        <p:spPr>
          <a:xfrm>
            <a:off x="251520" y="404664"/>
            <a:ext cx="8640960" cy="6264696"/>
          </a:xfrm>
          <a:ln>
            <a:noFill/>
          </a:ln>
          <a:effectLst/>
        </p:spPr>
        <p:txBody>
          <a:bodyPr>
            <a:normAutofit fontScale="92500"/>
          </a:bodyPr>
          <a:lstStyle/>
          <a:p>
            <a:pPr marL="0" indent="0" algn="just">
              <a:lnSpc>
                <a:spcPct val="150000"/>
              </a:lnSpc>
              <a:buNone/>
            </a:pPr>
            <a:r>
              <a:rPr lang="ru-RU" sz="1800" b="1" dirty="0" smtClean="0">
                <a:solidFill>
                  <a:schemeClr val="bg1"/>
                </a:solidFill>
                <a:latin typeface="Times New Roman" pitchFamily="18" charset="0"/>
                <a:cs typeface="Times New Roman" pitchFamily="18" charset="0"/>
              </a:rPr>
              <a:t>Особенно </a:t>
            </a:r>
            <a:r>
              <a:rPr lang="ru-RU" sz="1800" b="1" dirty="0">
                <a:solidFill>
                  <a:schemeClr val="bg1"/>
                </a:solidFill>
                <a:latin typeface="Times New Roman" pitchFamily="18" charset="0"/>
                <a:cs typeface="Times New Roman" pitchFamily="18" charset="0"/>
              </a:rPr>
              <a:t>важно участвовать воспитателю в работе с младшими группами, где ему принадлежит главная роль в игре, пляске, песне. Чем младше дети, тем активнее приходится быть воспитателю – оказывать помощь каждому ребенку, </a:t>
            </a:r>
            <a:r>
              <a:rPr lang="ru-RU" sz="1800" b="1" dirty="0">
                <a:solidFill>
                  <a:schemeClr val="tx2">
                    <a:lumMod val="50000"/>
                  </a:schemeClr>
                </a:solidFill>
                <a:latin typeface="Times New Roman" pitchFamily="18" charset="0"/>
                <a:cs typeface="Times New Roman" pitchFamily="18" charset="0"/>
              </a:rPr>
              <a:t>следить, чтобы дети не отвлекались, были внимательными, наблюдать, кто и как проявляет себя на занятии. Вплоть до среднего дошкольного возраста непосредственный показ взрослого является основным приёмом работы с детьми</a:t>
            </a:r>
            <a:r>
              <a:rPr lang="ru-RU" sz="1800" b="1" dirty="0" smtClean="0">
                <a:solidFill>
                  <a:schemeClr val="tx2">
                    <a:lumMod val="50000"/>
                  </a:schemeClr>
                </a:solidFill>
                <a:latin typeface="Times New Roman" pitchFamily="18" charset="0"/>
                <a:cs typeface="Times New Roman" pitchFamily="18" charset="0"/>
              </a:rPr>
              <a:t>.</a:t>
            </a:r>
          </a:p>
          <a:p>
            <a:pPr marL="0" indent="0" algn="just">
              <a:lnSpc>
                <a:spcPct val="150000"/>
              </a:lnSpc>
              <a:buNone/>
            </a:pPr>
            <a:endParaRPr lang="ru-RU" sz="1800" b="1" dirty="0" smtClean="0">
              <a:solidFill>
                <a:schemeClr val="tx2">
                  <a:lumMod val="50000"/>
                </a:schemeClr>
              </a:solidFill>
              <a:latin typeface="Times New Roman" pitchFamily="18" charset="0"/>
              <a:cs typeface="Times New Roman" pitchFamily="18" charset="0"/>
            </a:endParaRPr>
          </a:p>
          <a:p>
            <a:pPr marL="0" indent="0" algn="just">
              <a:lnSpc>
                <a:spcPct val="150000"/>
              </a:lnSpc>
              <a:buNone/>
            </a:pPr>
            <a:r>
              <a:rPr lang="ru-RU" sz="1800" b="1" dirty="0">
                <a:solidFill>
                  <a:schemeClr val="tx2">
                    <a:lumMod val="50000"/>
                  </a:schemeClr>
                </a:solidFill>
                <a:latin typeface="Times New Roman" pitchFamily="18" charset="0"/>
                <a:cs typeface="Times New Roman" pitchFamily="18" charset="0"/>
              </a:rPr>
              <a:t>В старшей и подготовительной группах  детям предоставляется больше самостоятельности, но все же помощь воспитателя необходима. Он показывает движения упражнений вместе с музыкальным руководителем, исполняет пляску вместе с ребенком, у которого нет пары, осуществляет контроль за поведением детей, за качеством выполнения всего программного материала. Воспитатель должен уметь петь песни, показывать любое упражнение, игру или танец, следит, все ли дети активно поют, правильно ли они передают мелодию песни, выговаривают слова. Поскольку музыкальный руководитель находится около инструмента, он не всегда </a:t>
            </a:r>
          </a:p>
          <a:p>
            <a:pPr marL="0" indent="0" algn="just">
              <a:lnSpc>
                <a:spcPct val="150000"/>
              </a:lnSpc>
              <a:buNone/>
            </a:pPr>
            <a:endParaRPr lang="ru-RU" sz="1800" b="1" dirty="0">
              <a:solidFill>
                <a:schemeClr val="tx2">
                  <a:lumMod val="50000"/>
                </a:schemeClr>
              </a:solidFill>
              <a:latin typeface="Times New Roman" pitchFamily="18" charset="0"/>
              <a:cs typeface="Times New Roman" pitchFamily="18" charset="0"/>
            </a:endParaRPr>
          </a:p>
          <a:p>
            <a:pPr marL="0" indent="0" algn="just">
              <a:lnSpc>
                <a:spcPct val="150000"/>
              </a:lnSpc>
              <a:buNone/>
            </a:pPr>
            <a:endParaRPr lang="ru-RU" sz="1800" b="1" dirty="0">
              <a:solidFill>
                <a:schemeClr val="bg2">
                  <a:lumMod val="10000"/>
                </a:schemeClr>
              </a:solidFill>
              <a:latin typeface="Times New Roman" pitchFamily="18" charset="0"/>
              <a:cs typeface="Times New Roman" pitchFamily="18" charset="0"/>
            </a:endParaRPr>
          </a:p>
          <a:p>
            <a:pPr>
              <a:lnSpc>
                <a:spcPct val="150000"/>
              </a:lnSpc>
            </a:pP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405312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quarter" idx="13"/>
          </p:nvPr>
        </p:nvSpPr>
        <p:spPr>
          <a:xfrm>
            <a:off x="251520" y="404664"/>
            <a:ext cx="8640960" cy="6264696"/>
          </a:xfrm>
          <a:ln>
            <a:noFill/>
          </a:ln>
          <a:effectLst/>
        </p:spPr>
        <p:txBody>
          <a:bodyPr>
            <a:normAutofit/>
          </a:bodyPr>
          <a:lstStyle/>
          <a:p>
            <a:pPr algn="ctr">
              <a:lnSpc>
                <a:spcPct val="150000"/>
              </a:lnSpc>
            </a:pPr>
            <a:r>
              <a:rPr lang="ru-RU" sz="1800" b="1" u="sng" dirty="0" smtClean="0">
                <a:solidFill>
                  <a:schemeClr val="bg1"/>
                </a:solidFill>
                <a:latin typeface="Times New Roman" pitchFamily="18" charset="0"/>
                <a:cs typeface="Times New Roman" pitchFamily="18" charset="0"/>
              </a:rPr>
              <a:t>АКТИВНОСТЬ</a:t>
            </a:r>
            <a:r>
              <a:rPr lang="ru-RU" sz="1800" b="1" u="sng" dirty="0">
                <a:solidFill>
                  <a:schemeClr val="bg1"/>
                </a:solidFill>
                <a:latin typeface="Times New Roman" pitchFamily="18" charset="0"/>
                <a:cs typeface="Times New Roman" pitchFamily="18" charset="0"/>
              </a:rPr>
              <a:t> </a:t>
            </a:r>
            <a:r>
              <a:rPr lang="ru-RU" sz="1800" b="1" u="sng" dirty="0" smtClean="0">
                <a:solidFill>
                  <a:schemeClr val="bg1"/>
                </a:solidFill>
                <a:latin typeface="Times New Roman" pitchFamily="18" charset="0"/>
                <a:cs typeface="Times New Roman" pitchFamily="18" charset="0"/>
              </a:rPr>
              <a:t>ВОСПИТАТЕЛЯ ЗАВИСИТ ОТ ТРЕХ ФАКТОРОВ:</a:t>
            </a:r>
          </a:p>
          <a:p>
            <a:pPr algn="ctr">
              <a:lnSpc>
                <a:spcPct val="150000"/>
              </a:lnSpc>
            </a:pPr>
            <a:endParaRPr lang="ru-RU" sz="1800" b="1" dirty="0">
              <a:solidFill>
                <a:schemeClr val="bg1"/>
              </a:solidFill>
              <a:latin typeface="Times New Roman" pitchFamily="18" charset="0"/>
              <a:cs typeface="Times New Roman" pitchFamily="18" charset="0"/>
            </a:endParaRPr>
          </a:p>
          <a:p>
            <a:pPr marL="0" indent="0">
              <a:lnSpc>
                <a:spcPct val="150000"/>
              </a:lnSpc>
              <a:buNone/>
            </a:pPr>
            <a:r>
              <a:rPr lang="ru-RU" sz="1800" b="1" u="sng" dirty="0">
                <a:solidFill>
                  <a:schemeClr val="tx2">
                    <a:lumMod val="50000"/>
                  </a:schemeClr>
                </a:solidFill>
                <a:latin typeface="Times New Roman" pitchFamily="18" charset="0"/>
                <a:cs typeface="Times New Roman" pitchFamily="18" charset="0"/>
              </a:rPr>
              <a:t>1. </a:t>
            </a:r>
            <a:r>
              <a:rPr lang="ru-RU" sz="1800" b="1" u="sng" dirty="0" smtClean="0">
                <a:solidFill>
                  <a:schemeClr val="tx2">
                    <a:lumMod val="50000"/>
                  </a:schemeClr>
                </a:solidFill>
                <a:latin typeface="Times New Roman" pitchFamily="18" charset="0"/>
                <a:cs typeface="Times New Roman" pitchFamily="18" charset="0"/>
              </a:rPr>
              <a:t>ОТ ВОЗРАСТА ДЕТЕЙ:</a:t>
            </a:r>
            <a:r>
              <a:rPr lang="ru-RU" sz="1800" b="1" dirty="0" smtClean="0">
                <a:solidFill>
                  <a:schemeClr val="tx2">
                    <a:lumMod val="50000"/>
                  </a:schemeClr>
                </a:solidFill>
                <a:latin typeface="Times New Roman" pitchFamily="18" charset="0"/>
                <a:cs typeface="Times New Roman" pitchFamily="18" charset="0"/>
              </a:rPr>
              <a:t> </a:t>
            </a:r>
            <a:r>
              <a:rPr lang="ru-RU" sz="1800" b="1" dirty="0">
                <a:solidFill>
                  <a:schemeClr val="tx2">
                    <a:lumMod val="50000"/>
                  </a:schemeClr>
                </a:solidFill>
                <a:latin typeface="Times New Roman" pitchFamily="18" charset="0"/>
                <a:cs typeface="Times New Roman" pitchFamily="18" charset="0"/>
              </a:rPr>
              <a:t>чем меньше дети, тем больше воспитатель поет, танцует и слушает наравне с детьми.</a:t>
            </a:r>
          </a:p>
          <a:p>
            <a:pPr marL="0" indent="0">
              <a:lnSpc>
                <a:spcPct val="150000"/>
              </a:lnSpc>
              <a:buNone/>
            </a:pPr>
            <a:r>
              <a:rPr lang="ru-RU" sz="1800" b="1" u="sng" dirty="0">
                <a:solidFill>
                  <a:schemeClr val="tx2">
                    <a:lumMod val="50000"/>
                  </a:schemeClr>
                </a:solidFill>
                <a:latin typeface="Times New Roman" pitchFamily="18" charset="0"/>
                <a:cs typeface="Times New Roman" pitchFamily="18" charset="0"/>
              </a:rPr>
              <a:t>2. </a:t>
            </a:r>
            <a:r>
              <a:rPr lang="ru-RU" sz="1800" b="1" u="sng" dirty="0" smtClean="0">
                <a:solidFill>
                  <a:schemeClr val="tx2">
                    <a:lumMod val="50000"/>
                  </a:schemeClr>
                </a:solidFill>
                <a:latin typeface="Times New Roman" pitchFamily="18" charset="0"/>
                <a:cs typeface="Times New Roman" pitchFamily="18" charset="0"/>
              </a:rPr>
              <a:t>ОТ РАЗДЕЛА МУЗЫКАЛЬНОГО ЗАНЯТИЯ:</a:t>
            </a:r>
            <a:r>
              <a:rPr lang="ru-RU" sz="1800" b="1" dirty="0" smtClean="0">
                <a:solidFill>
                  <a:schemeClr val="tx2">
                    <a:lumMod val="50000"/>
                  </a:schemeClr>
                </a:solidFill>
                <a:latin typeface="Times New Roman" pitchFamily="18" charset="0"/>
                <a:cs typeface="Times New Roman" pitchFamily="18" charset="0"/>
              </a:rPr>
              <a:t> </a:t>
            </a:r>
            <a:r>
              <a:rPr lang="ru-RU" sz="1800" b="1" dirty="0">
                <a:solidFill>
                  <a:schemeClr val="tx2">
                    <a:lumMod val="50000"/>
                  </a:schemeClr>
                </a:solidFill>
                <a:latin typeface="Times New Roman" pitchFamily="18" charset="0"/>
                <a:cs typeface="Times New Roman" pitchFamily="18" charset="0"/>
              </a:rPr>
              <a:t>самая большая активность проявляется в процессе разучивания движений, несколько меньше в пении, самая низкая – при слушании.</a:t>
            </a:r>
          </a:p>
          <a:p>
            <a:pPr marL="0" indent="0">
              <a:lnSpc>
                <a:spcPct val="150000"/>
              </a:lnSpc>
              <a:buNone/>
            </a:pPr>
            <a:r>
              <a:rPr lang="ru-RU" sz="1800" b="1" u="sng" dirty="0">
                <a:solidFill>
                  <a:schemeClr val="tx2">
                    <a:lumMod val="50000"/>
                  </a:schemeClr>
                </a:solidFill>
                <a:latin typeface="Times New Roman" pitchFamily="18" charset="0"/>
                <a:cs typeface="Times New Roman" pitchFamily="18" charset="0"/>
              </a:rPr>
              <a:t>3. </a:t>
            </a:r>
            <a:r>
              <a:rPr lang="ru-RU" sz="1800" b="1" u="sng" dirty="0" smtClean="0">
                <a:solidFill>
                  <a:schemeClr val="tx2">
                    <a:lumMod val="50000"/>
                  </a:schemeClr>
                </a:solidFill>
                <a:latin typeface="Times New Roman" pitchFamily="18" charset="0"/>
                <a:cs typeface="Times New Roman" pitchFamily="18" charset="0"/>
              </a:rPr>
              <a:t>ОТ ПРОГРАММНОГО МАТЕРИАЛА </a:t>
            </a:r>
            <a:r>
              <a:rPr lang="ru-RU" sz="1800" b="1" u="sng" dirty="0">
                <a:solidFill>
                  <a:schemeClr val="tx2">
                    <a:lumMod val="50000"/>
                  </a:schemeClr>
                </a:solidFill>
                <a:latin typeface="Times New Roman" pitchFamily="18" charset="0"/>
                <a:cs typeface="Times New Roman" pitchFamily="18" charset="0"/>
              </a:rPr>
              <a:t>- новый материал или уже изученный</a:t>
            </a:r>
            <a:r>
              <a:rPr lang="ru-RU" sz="1800" b="1" u="sng" dirty="0" smtClean="0">
                <a:solidFill>
                  <a:schemeClr val="tx2">
                    <a:lumMod val="50000"/>
                  </a:schemeClr>
                </a:solidFill>
                <a:latin typeface="Times New Roman" pitchFamily="18" charset="0"/>
                <a:cs typeface="Times New Roman" pitchFamily="18" charset="0"/>
              </a:rPr>
              <a:t>.</a:t>
            </a:r>
          </a:p>
          <a:p>
            <a:pPr marL="0" indent="0" algn="just">
              <a:lnSpc>
                <a:spcPct val="150000"/>
              </a:lnSpc>
              <a:buNone/>
            </a:pPr>
            <a:r>
              <a:rPr lang="ru-RU" sz="1800" b="1" dirty="0">
                <a:solidFill>
                  <a:schemeClr val="tx2">
                    <a:lumMod val="50000"/>
                  </a:schemeClr>
                </a:solidFill>
                <a:latin typeface="Times New Roman" pitchFamily="18" charset="0"/>
                <a:cs typeface="Times New Roman" pitchFamily="18" charset="0"/>
              </a:rPr>
              <a:t>Таким образом, воспитатель должен не просто присутствовать на занятии, а оказывать непосредственную помощь музыкальному руководителю в организации и проведении образовательного процесса. Воспитатель является примером для детей, до средней группы включительно исполняет все действия вместе с детьми.</a:t>
            </a:r>
          </a:p>
          <a:p>
            <a:pPr marL="0" indent="0" algn="just">
              <a:lnSpc>
                <a:spcPct val="150000"/>
              </a:lnSpc>
              <a:buNone/>
            </a:pPr>
            <a:endParaRPr lang="ru-RU" sz="1800" b="1" dirty="0">
              <a:solidFill>
                <a:schemeClr val="tx2">
                  <a:lumMod val="50000"/>
                </a:schemeClr>
              </a:solidFill>
              <a:latin typeface="Times New Roman" pitchFamily="18" charset="0"/>
              <a:cs typeface="Times New Roman" pitchFamily="18" charset="0"/>
            </a:endParaRPr>
          </a:p>
          <a:p>
            <a:pPr marL="0" indent="0" algn="just">
              <a:lnSpc>
                <a:spcPct val="150000"/>
              </a:lnSpc>
              <a:buNone/>
            </a:pPr>
            <a:endParaRPr lang="ru-RU" sz="1800" b="1" dirty="0">
              <a:solidFill>
                <a:schemeClr val="bg2">
                  <a:lumMod val="10000"/>
                </a:schemeClr>
              </a:solidFill>
              <a:latin typeface="Times New Roman" pitchFamily="18" charset="0"/>
              <a:cs typeface="Times New Roman" pitchFamily="18" charset="0"/>
            </a:endParaRPr>
          </a:p>
          <a:p>
            <a:pPr>
              <a:lnSpc>
                <a:spcPct val="150000"/>
              </a:lnSpc>
            </a:pP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264865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quarter" idx="13"/>
          </p:nvPr>
        </p:nvSpPr>
        <p:spPr>
          <a:xfrm>
            <a:off x="251520" y="404664"/>
            <a:ext cx="8640960" cy="6264696"/>
          </a:xfrm>
          <a:ln>
            <a:noFill/>
          </a:ln>
          <a:effectLst/>
        </p:spPr>
        <p:txBody>
          <a:bodyPr>
            <a:normAutofit/>
          </a:bodyPr>
          <a:lstStyle/>
          <a:p>
            <a:pPr algn="ctr">
              <a:lnSpc>
                <a:spcPct val="150000"/>
              </a:lnSpc>
            </a:pPr>
            <a:r>
              <a:rPr lang="ru-RU" sz="1800" b="1" u="sng" dirty="0" smtClean="0">
                <a:solidFill>
                  <a:schemeClr val="bg1"/>
                </a:solidFill>
                <a:latin typeface="Times New Roman" pitchFamily="18" charset="0"/>
                <a:cs typeface="Times New Roman" pitchFamily="18" charset="0"/>
              </a:rPr>
              <a:t>АКТИВНОСТЬ</a:t>
            </a:r>
            <a:r>
              <a:rPr lang="ru-RU" sz="1800" b="1" u="sng" dirty="0">
                <a:solidFill>
                  <a:schemeClr val="bg1"/>
                </a:solidFill>
                <a:latin typeface="Times New Roman" pitchFamily="18" charset="0"/>
                <a:cs typeface="Times New Roman" pitchFamily="18" charset="0"/>
              </a:rPr>
              <a:t> </a:t>
            </a:r>
            <a:r>
              <a:rPr lang="ru-RU" sz="1800" b="1" u="sng" dirty="0" smtClean="0">
                <a:solidFill>
                  <a:schemeClr val="bg1"/>
                </a:solidFill>
                <a:latin typeface="Times New Roman" pitchFamily="18" charset="0"/>
                <a:cs typeface="Times New Roman" pitchFamily="18" charset="0"/>
              </a:rPr>
              <a:t>ВОСПИТАТЕЛЯ ЗАВИСИТ ОТ ТРЕХ ФАКТОРОВ:</a:t>
            </a:r>
          </a:p>
          <a:p>
            <a:pPr algn="ctr">
              <a:lnSpc>
                <a:spcPct val="150000"/>
              </a:lnSpc>
            </a:pPr>
            <a:endParaRPr lang="ru-RU" sz="1800" b="1" dirty="0">
              <a:solidFill>
                <a:schemeClr val="bg1"/>
              </a:solidFill>
              <a:latin typeface="Times New Roman" pitchFamily="18" charset="0"/>
              <a:cs typeface="Times New Roman" pitchFamily="18" charset="0"/>
            </a:endParaRPr>
          </a:p>
          <a:p>
            <a:pPr marL="0" indent="0">
              <a:lnSpc>
                <a:spcPct val="150000"/>
              </a:lnSpc>
              <a:buNone/>
            </a:pPr>
            <a:r>
              <a:rPr lang="ru-RU" sz="1800" b="1" u="sng" dirty="0">
                <a:solidFill>
                  <a:schemeClr val="tx2">
                    <a:lumMod val="50000"/>
                  </a:schemeClr>
                </a:solidFill>
                <a:latin typeface="Times New Roman" pitchFamily="18" charset="0"/>
                <a:cs typeface="Times New Roman" pitchFamily="18" charset="0"/>
              </a:rPr>
              <a:t>1. </a:t>
            </a:r>
            <a:r>
              <a:rPr lang="ru-RU" sz="1800" b="1" u="sng" dirty="0" smtClean="0">
                <a:solidFill>
                  <a:schemeClr val="tx2">
                    <a:lumMod val="50000"/>
                  </a:schemeClr>
                </a:solidFill>
                <a:latin typeface="Times New Roman" pitchFamily="18" charset="0"/>
                <a:cs typeface="Times New Roman" pitchFamily="18" charset="0"/>
              </a:rPr>
              <a:t>ОТ ВОЗРАСТА ДЕТЕЙ:</a:t>
            </a:r>
            <a:r>
              <a:rPr lang="ru-RU" sz="1800" b="1" dirty="0" smtClean="0">
                <a:solidFill>
                  <a:schemeClr val="tx2">
                    <a:lumMod val="50000"/>
                  </a:schemeClr>
                </a:solidFill>
                <a:latin typeface="Times New Roman" pitchFamily="18" charset="0"/>
                <a:cs typeface="Times New Roman" pitchFamily="18" charset="0"/>
              </a:rPr>
              <a:t> </a:t>
            </a:r>
            <a:r>
              <a:rPr lang="ru-RU" sz="1800" b="1" dirty="0">
                <a:solidFill>
                  <a:schemeClr val="tx2">
                    <a:lumMod val="50000"/>
                  </a:schemeClr>
                </a:solidFill>
                <a:latin typeface="Times New Roman" pitchFamily="18" charset="0"/>
                <a:cs typeface="Times New Roman" pitchFamily="18" charset="0"/>
              </a:rPr>
              <a:t>чем меньше дети, тем больше воспитатель поет, танцует и слушает наравне с детьми.</a:t>
            </a:r>
          </a:p>
          <a:p>
            <a:pPr marL="0" indent="0">
              <a:lnSpc>
                <a:spcPct val="150000"/>
              </a:lnSpc>
              <a:buNone/>
            </a:pPr>
            <a:r>
              <a:rPr lang="ru-RU" sz="1800" b="1" u="sng" dirty="0">
                <a:solidFill>
                  <a:schemeClr val="tx2">
                    <a:lumMod val="50000"/>
                  </a:schemeClr>
                </a:solidFill>
                <a:latin typeface="Times New Roman" pitchFamily="18" charset="0"/>
                <a:cs typeface="Times New Roman" pitchFamily="18" charset="0"/>
              </a:rPr>
              <a:t>2. </a:t>
            </a:r>
            <a:r>
              <a:rPr lang="ru-RU" sz="1800" b="1" u="sng" dirty="0" smtClean="0">
                <a:solidFill>
                  <a:schemeClr val="tx2">
                    <a:lumMod val="50000"/>
                  </a:schemeClr>
                </a:solidFill>
                <a:latin typeface="Times New Roman" pitchFamily="18" charset="0"/>
                <a:cs typeface="Times New Roman" pitchFamily="18" charset="0"/>
              </a:rPr>
              <a:t>ОТ РАЗДЕЛА МУЗЫКАЛЬНОГО ЗАНЯТИЯ:</a:t>
            </a:r>
            <a:r>
              <a:rPr lang="ru-RU" sz="1800" b="1" dirty="0" smtClean="0">
                <a:solidFill>
                  <a:schemeClr val="tx2">
                    <a:lumMod val="50000"/>
                  </a:schemeClr>
                </a:solidFill>
                <a:latin typeface="Times New Roman" pitchFamily="18" charset="0"/>
                <a:cs typeface="Times New Roman" pitchFamily="18" charset="0"/>
              </a:rPr>
              <a:t> </a:t>
            </a:r>
            <a:r>
              <a:rPr lang="ru-RU" sz="1800" b="1" dirty="0">
                <a:solidFill>
                  <a:schemeClr val="tx2">
                    <a:lumMod val="50000"/>
                  </a:schemeClr>
                </a:solidFill>
                <a:latin typeface="Times New Roman" pitchFamily="18" charset="0"/>
                <a:cs typeface="Times New Roman" pitchFamily="18" charset="0"/>
              </a:rPr>
              <a:t>самая большая активность проявляется в процессе разучивания движений, несколько меньше в пении, самая низкая – при слушании.</a:t>
            </a:r>
          </a:p>
          <a:p>
            <a:pPr marL="0" indent="0">
              <a:lnSpc>
                <a:spcPct val="150000"/>
              </a:lnSpc>
              <a:buNone/>
            </a:pPr>
            <a:r>
              <a:rPr lang="ru-RU" sz="1800" b="1" u="sng" dirty="0">
                <a:solidFill>
                  <a:schemeClr val="tx2">
                    <a:lumMod val="50000"/>
                  </a:schemeClr>
                </a:solidFill>
                <a:latin typeface="Times New Roman" pitchFamily="18" charset="0"/>
                <a:cs typeface="Times New Roman" pitchFamily="18" charset="0"/>
              </a:rPr>
              <a:t>3. </a:t>
            </a:r>
            <a:r>
              <a:rPr lang="ru-RU" sz="1800" b="1" u="sng" dirty="0" smtClean="0">
                <a:solidFill>
                  <a:schemeClr val="tx2">
                    <a:lumMod val="50000"/>
                  </a:schemeClr>
                </a:solidFill>
                <a:latin typeface="Times New Roman" pitchFamily="18" charset="0"/>
                <a:cs typeface="Times New Roman" pitchFamily="18" charset="0"/>
              </a:rPr>
              <a:t>ОТ ПРОГРАММНОГО МАТЕРИАЛА </a:t>
            </a:r>
            <a:r>
              <a:rPr lang="ru-RU" sz="1800" b="1" u="sng" dirty="0">
                <a:solidFill>
                  <a:schemeClr val="tx2">
                    <a:lumMod val="50000"/>
                  </a:schemeClr>
                </a:solidFill>
                <a:latin typeface="Times New Roman" pitchFamily="18" charset="0"/>
                <a:cs typeface="Times New Roman" pitchFamily="18" charset="0"/>
              </a:rPr>
              <a:t>- новый материал или уже изученный</a:t>
            </a:r>
            <a:r>
              <a:rPr lang="ru-RU" sz="1800" b="1" u="sng" dirty="0" smtClean="0">
                <a:solidFill>
                  <a:schemeClr val="tx2">
                    <a:lumMod val="50000"/>
                  </a:schemeClr>
                </a:solidFill>
                <a:latin typeface="Times New Roman" pitchFamily="18" charset="0"/>
                <a:cs typeface="Times New Roman" pitchFamily="18" charset="0"/>
              </a:rPr>
              <a:t>.</a:t>
            </a:r>
          </a:p>
          <a:p>
            <a:pPr marL="0" indent="0" algn="just">
              <a:lnSpc>
                <a:spcPct val="150000"/>
              </a:lnSpc>
              <a:buNone/>
            </a:pPr>
            <a:r>
              <a:rPr lang="ru-RU" sz="1800" b="1" dirty="0">
                <a:solidFill>
                  <a:schemeClr val="tx2">
                    <a:lumMod val="50000"/>
                  </a:schemeClr>
                </a:solidFill>
                <a:latin typeface="Times New Roman" pitchFamily="18" charset="0"/>
                <a:cs typeface="Times New Roman" pitchFamily="18" charset="0"/>
              </a:rPr>
              <a:t>Таким образом, воспитатель должен не просто присутствовать на занятии, а оказывать непосредственную помощь музыкальному руководителю в организации и проведении образовательного процесса. Воспитатель является примером для детей, до средней группы включительно исполняет все действия вместе с детьми.</a:t>
            </a:r>
          </a:p>
          <a:p>
            <a:pPr marL="0" indent="0" algn="just">
              <a:lnSpc>
                <a:spcPct val="150000"/>
              </a:lnSpc>
              <a:buNone/>
            </a:pPr>
            <a:endParaRPr lang="ru-RU" sz="1800" b="1" dirty="0">
              <a:solidFill>
                <a:schemeClr val="tx2">
                  <a:lumMod val="50000"/>
                </a:schemeClr>
              </a:solidFill>
              <a:latin typeface="Times New Roman" pitchFamily="18" charset="0"/>
              <a:cs typeface="Times New Roman" pitchFamily="18" charset="0"/>
            </a:endParaRPr>
          </a:p>
          <a:p>
            <a:pPr marL="0" indent="0" algn="just">
              <a:lnSpc>
                <a:spcPct val="150000"/>
              </a:lnSpc>
              <a:buNone/>
            </a:pPr>
            <a:endParaRPr lang="ru-RU" sz="1800" b="1" dirty="0">
              <a:solidFill>
                <a:schemeClr val="bg2">
                  <a:lumMod val="10000"/>
                </a:schemeClr>
              </a:solidFill>
              <a:latin typeface="Times New Roman" pitchFamily="18" charset="0"/>
              <a:cs typeface="Times New Roman" pitchFamily="18" charset="0"/>
            </a:endParaRPr>
          </a:p>
          <a:p>
            <a:pPr>
              <a:lnSpc>
                <a:spcPct val="150000"/>
              </a:lnSpc>
            </a:pP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909062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sz="quarter" idx="13"/>
          </p:nvPr>
        </p:nvSpPr>
        <p:spPr>
          <a:xfrm>
            <a:off x="251520" y="404664"/>
            <a:ext cx="8640960" cy="6264696"/>
          </a:xfrm>
          <a:ln>
            <a:noFill/>
          </a:ln>
          <a:effectLst/>
        </p:spPr>
        <p:txBody>
          <a:bodyPr>
            <a:normAutofit/>
          </a:bodyPr>
          <a:lstStyle/>
          <a:p>
            <a:pPr algn="ctr"/>
            <a:r>
              <a:rPr lang="ru-RU" sz="1800" b="1" dirty="0" smtClean="0">
                <a:solidFill>
                  <a:schemeClr val="bg1"/>
                </a:solidFill>
                <a:latin typeface="Times New Roman" pitchFamily="18" charset="0"/>
                <a:cs typeface="Times New Roman" pitchFamily="18" charset="0"/>
              </a:rPr>
              <a:t>ЧАСТО </a:t>
            </a:r>
            <a:r>
              <a:rPr lang="ru-RU" sz="1800" b="1" dirty="0">
                <a:solidFill>
                  <a:schemeClr val="bg1"/>
                </a:solidFill>
                <a:latin typeface="Times New Roman" pitchFamily="18" charset="0"/>
                <a:cs typeface="Times New Roman" pitchFamily="18" charset="0"/>
              </a:rPr>
              <a:t> </a:t>
            </a:r>
            <a:r>
              <a:rPr lang="ru-RU" sz="1800" b="1" dirty="0" smtClean="0">
                <a:solidFill>
                  <a:schemeClr val="bg1"/>
                </a:solidFill>
                <a:latin typeface="Times New Roman" pitchFamily="18" charset="0"/>
                <a:cs typeface="Times New Roman" pitchFamily="18" charset="0"/>
              </a:rPr>
              <a:t>ВОСПИТАТЕЛИ ДОПУСКАЮТ СЛЕДУЮЩИЕ  ОШИБКИ НА ЗАНЯТИЯХ:</a:t>
            </a:r>
            <a:endParaRPr lang="ru-RU" sz="1800" b="1" dirty="0">
              <a:solidFill>
                <a:schemeClr val="bg1"/>
              </a:solidFill>
              <a:latin typeface="Times New Roman" pitchFamily="18" charset="0"/>
              <a:cs typeface="Times New Roman" pitchFamily="18" charset="0"/>
            </a:endParaRPr>
          </a:p>
          <a:p>
            <a:pPr marL="0" indent="0" algn="just">
              <a:lnSpc>
                <a:spcPct val="150000"/>
              </a:lnSpc>
              <a:buNone/>
            </a:pPr>
            <a:r>
              <a:rPr lang="ru-RU" sz="1700" b="1" dirty="0">
                <a:solidFill>
                  <a:schemeClr val="bg1"/>
                </a:solidFill>
                <a:latin typeface="Times New Roman" pitchFamily="18" charset="0"/>
                <a:cs typeface="Times New Roman" pitchFamily="18" charset="0"/>
              </a:rPr>
              <a:t>1. Воспитатель не принимает участие в занятии.</a:t>
            </a:r>
          </a:p>
          <a:p>
            <a:pPr marL="0" indent="0" algn="just">
              <a:lnSpc>
                <a:spcPct val="150000"/>
              </a:lnSpc>
              <a:buNone/>
            </a:pPr>
            <a:r>
              <a:rPr lang="ru-RU" sz="1700" b="1" dirty="0">
                <a:solidFill>
                  <a:schemeClr val="tx2">
                    <a:lumMod val="50000"/>
                  </a:schemeClr>
                </a:solidFill>
                <a:latin typeface="Times New Roman" pitchFamily="18" charset="0"/>
                <a:cs typeface="Times New Roman" pitchFamily="18" charset="0"/>
              </a:rPr>
              <a:t>2. Воспитатель перебивает исполнение, дает свои указания к исполнению;</a:t>
            </a:r>
          </a:p>
          <a:p>
            <a:pPr marL="0" indent="0" algn="just">
              <a:lnSpc>
                <a:spcPct val="150000"/>
              </a:lnSpc>
              <a:buNone/>
            </a:pPr>
            <a:r>
              <a:rPr lang="ru-RU" sz="1700" b="1" dirty="0">
                <a:solidFill>
                  <a:schemeClr val="tx2">
                    <a:lumMod val="50000"/>
                  </a:schemeClr>
                </a:solidFill>
                <a:latin typeface="Times New Roman" pitchFamily="18" charset="0"/>
                <a:cs typeface="Times New Roman" pitchFamily="18" charset="0"/>
              </a:rPr>
              <a:t>3. Нарушает ход занятия </a:t>
            </a:r>
            <a:r>
              <a:rPr lang="ru-RU" sz="1700" b="1" i="1" dirty="0">
                <a:solidFill>
                  <a:schemeClr val="tx2">
                    <a:lumMod val="50000"/>
                  </a:schemeClr>
                </a:solidFill>
                <a:latin typeface="Times New Roman" pitchFamily="18" charset="0"/>
                <a:cs typeface="Times New Roman" pitchFamily="18" charset="0"/>
              </a:rPr>
              <a:t>(входит и выходит из зала, звонит по телефону во время занятия и т.п.)</a:t>
            </a:r>
            <a:r>
              <a:rPr lang="ru-RU" sz="1700" b="1" dirty="0">
                <a:solidFill>
                  <a:schemeClr val="tx2">
                    <a:lumMod val="50000"/>
                  </a:schemeClr>
                </a:solidFill>
                <a:latin typeface="Times New Roman" pitchFamily="18" charset="0"/>
                <a:cs typeface="Times New Roman" pitchFamily="18" charset="0"/>
              </a:rPr>
              <a:t>;</a:t>
            </a:r>
          </a:p>
          <a:p>
            <a:pPr marL="0" indent="0" algn="just">
              <a:lnSpc>
                <a:spcPct val="150000"/>
              </a:lnSpc>
              <a:buNone/>
            </a:pPr>
            <a:r>
              <a:rPr lang="ru-RU" sz="1700" b="1" dirty="0">
                <a:solidFill>
                  <a:schemeClr val="tx2">
                    <a:lumMod val="50000"/>
                  </a:schemeClr>
                </a:solidFill>
                <a:latin typeface="Times New Roman" pitchFamily="18" charset="0"/>
                <a:cs typeface="Times New Roman" pitchFamily="18" charset="0"/>
              </a:rPr>
              <a:t>4. Делает в присутствии детей замечания музыкальному руководителю.</a:t>
            </a:r>
          </a:p>
          <a:p>
            <a:pPr marL="0" indent="0" algn="just">
              <a:lnSpc>
                <a:spcPct val="150000"/>
              </a:lnSpc>
              <a:buNone/>
            </a:pPr>
            <a:r>
              <a:rPr lang="ru-RU" sz="1700" b="1" dirty="0">
                <a:solidFill>
                  <a:schemeClr val="tx2">
                    <a:lumMod val="50000"/>
                  </a:schemeClr>
                </a:solidFill>
                <a:latin typeface="Times New Roman" pitchFamily="18" charset="0"/>
                <a:cs typeface="Times New Roman" pitchFamily="18" charset="0"/>
              </a:rPr>
              <a:t> </a:t>
            </a:r>
            <a:r>
              <a:rPr lang="ru-RU" sz="1700" b="1" dirty="0" smtClean="0">
                <a:solidFill>
                  <a:schemeClr val="tx2">
                    <a:lumMod val="50000"/>
                  </a:schemeClr>
                </a:solidFill>
                <a:latin typeface="Times New Roman" pitchFamily="18" charset="0"/>
                <a:cs typeface="Times New Roman" pitchFamily="18" charset="0"/>
              </a:rPr>
              <a:t>  Отговорки</a:t>
            </a:r>
            <a:r>
              <a:rPr lang="ru-RU" sz="1700" b="1" dirty="0">
                <a:solidFill>
                  <a:schemeClr val="tx2">
                    <a:lumMod val="50000"/>
                  </a:schemeClr>
                </a:solidFill>
                <a:latin typeface="Times New Roman" pitchFamily="18" charset="0"/>
                <a:cs typeface="Times New Roman" pitchFamily="18" charset="0"/>
              </a:rPr>
              <a:t> воспитателей от участия в музыкальных занятиях со ссылкой на неумение двигаться или отсутствие музыкального слуха совершенно неубедительны. Всестороннее развитие ребёнка- задача каждого педагога дошкольного учреждения</a:t>
            </a:r>
            <a:r>
              <a:rPr lang="ru-RU" sz="1700" b="1" dirty="0" smtClean="0">
                <a:solidFill>
                  <a:schemeClr val="tx2">
                    <a:lumMod val="50000"/>
                  </a:schemeClr>
                </a:solidFill>
                <a:latin typeface="Times New Roman" pitchFamily="18" charset="0"/>
                <a:cs typeface="Times New Roman" pitchFamily="18" charset="0"/>
              </a:rPr>
              <a:t>.</a:t>
            </a:r>
          </a:p>
          <a:p>
            <a:pPr marL="0" indent="0" algn="just">
              <a:lnSpc>
                <a:spcPct val="150000"/>
              </a:lnSpc>
              <a:buNone/>
            </a:pPr>
            <a:r>
              <a:rPr lang="ru-RU" sz="1700" b="1" dirty="0">
                <a:solidFill>
                  <a:schemeClr val="tx2">
                    <a:lumMod val="50000"/>
                  </a:schemeClr>
                </a:solidFill>
                <a:latin typeface="Times New Roman" pitchFamily="18" charset="0"/>
                <a:cs typeface="Times New Roman" pitchFamily="18" charset="0"/>
              </a:rPr>
              <a:t>Что касается обязанностей – не нужно проводить чёткой грани – это должен делать воспитатель, а это – обязанность музыкального руководителя. Только продуманная совместная деятельность педагогов, творческий подход к данному вопросу поможет решить задачи музыкального развития детей.</a:t>
            </a:r>
          </a:p>
          <a:p>
            <a:pPr marL="0" indent="0" algn="just">
              <a:lnSpc>
                <a:spcPct val="150000"/>
              </a:lnSpc>
              <a:buNone/>
            </a:pPr>
            <a:endParaRPr lang="ru-RU" sz="1800" b="1" dirty="0">
              <a:solidFill>
                <a:schemeClr val="tx2">
                  <a:lumMod val="50000"/>
                </a:schemeClr>
              </a:solidFill>
              <a:latin typeface="Times New Roman" pitchFamily="18" charset="0"/>
              <a:cs typeface="Times New Roman" pitchFamily="18" charset="0"/>
            </a:endParaRPr>
          </a:p>
          <a:p>
            <a:pPr marL="0" indent="0" algn="just">
              <a:lnSpc>
                <a:spcPct val="150000"/>
              </a:lnSpc>
              <a:buNone/>
            </a:pPr>
            <a:endParaRPr lang="ru-RU" sz="1800" b="1" dirty="0">
              <a:solidFill>
                <a:schemeClr val="bg2">
                  <a:lumMod val="10000"/>
                </a:schemeClr>
              </a:solidFill>
              <a:latin typeface="Times New Roman" pitchFamily="18" charset="0"/>
              <a:cs typeface="Times New Roman" pitchFamily="18" charset="0"/>
            </a:endParaRPr>
          </a:p>
          <a:p>
            <a:pPr>
              <a:lnSpc>
                <a:spcPct val="150000"/>
              </a:lnSpc>
            </a:pPr>
            <a:endParaRPr lang="ru-RU"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2479986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125</TotalTime>
  <Words>323</Words>
  <Application>Microsoft Office PowerPoint</Application>
  <PresentationFormat>Экран (4:3)</PresentationFormat>
  <Paragraphs>81</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Волна</vt:lpstr>
      <vt:lpstr>МУНИЦИПАЛЬНОЕ БЮДЖЕТНОЕ ДОШКОЛЬНОЕ  ОБРАЗОВАТЕЛЬНОЕ УЧРЕЖДЕНИЕ «ДЕТСКИЙ САД КОМБИНИРОВАННОГО ВИДА № 39»</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БЮДЖЕТНОЕ ДОШКОЛЬНОЕ  ОБРАЗОВАТЕЛЬНОЕ УЧРЕЖДЕНИЕ</dc:title>
  <dc:creator>BEM</dc:creator>
  <cp:lastModifiedBy>BEM</cp:lastModifiedBy>
  <cp:revision>14</cp:revision>
  <dcterms:created xsi:type="dcterms:W3CDTF">2022-09-20T16:37:54Z</dcterms:created>
  <dcterms:modified xsi:type="dcterms:W3CDTF">2022-09-20T18:43:08Z</dcterms:modified>
</cp:coreProperties>
</file>