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94B7-D775-45D1-B0E8-639CF92CC2CA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0045-AEF9-4298-BD97-1D6AF580B67D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94B7-D775-45D1-B0E8-639CF92CC2CA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0045-AEF9-4298-BD97-1D6AF580B6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94B7-D775-45D1-B0E8-639CF92CC2CA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0045-AEF9-4298-BD97-1D6AF580B6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94B7-D775-45D1-B0E8-639CF92CC2CA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0045-AEF9-4298-BD97-1D6AF580B6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94B7-D775-45D1-B0E8-639CF92CC2CA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0045-AEF9-4298-BD97-1D6AF580B6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94B7-D775-45D1-B0E8-639CF92CC2CA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0045-AEF9-4298-BD97-1D6AF580B6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94B7-D775-45D1-B0E8-639CF92CC2CA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0045-AEF9-4298-BD97-1D6AF580B6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94B7-D775-45D1-B0E8-639CF92CC2CA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0045-AEF9-4298-BD97-1D6AF580B6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94B7-D775-45D1-B0E8-639CF92CC2CA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0045-AEF9-4298-BD97-1D6AF580B6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94B7-D775-45D1-B0E8-639CF92CC2CA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0045-AEF9-4298-BD97-1D6AF580B67D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94B7-D775-45D1-B0E8-639CF92CC2CA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0045-AEF9-4298-BD97-1D6AF580B67D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bg2">
                <a:tint val="85000"/>
                <a:shade val="95000"/>
                <a:satMod val="200000"/>
              </a:schemeClr>
            </a:gs>
            <a:gs pos="53000">
              <a:schemeClr val="bg2">
                <a:shade val="60000"/>
                <a:satMod val="220000"/>
              </a:schemeClr>
            </a:gs>
            <a:gs pos="92000">
              <a:schemeClr val="bg2">
                <a:shade val="45000"/>
                <a:satMod val="220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14E94B7-D775-45D1-B0E8-639CF92CC2CA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5DB0045-AEF9-4298-BD97-1D6AF580B67D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МУНИЦИПАЛЬНОЕ БЮДЖЕТНОЕ ДОШКОЛЬНОЕ ОБРАЗОВАТЕЛЬНОЕ УЧРЕЖДЕНИЕ</a:t>
            </a:r>
            <a:br>
              <a:rPr lang="ru-RU" sz="1400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</a:b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«ДЕТСКИЙ САД КОМБИНИРОВАННОГО ВИДА №39»</a:t>
            </a:r>
            <a:endParaRPr lang="ru-RU" sz="1400" dirty="0">
              <a:solidFill>
                <a:schemeClr val="tx1"/>
              </a:solidFill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99715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cs typeface="Aharoni" pitchFamily="2" charset="-79"/>
              </a:rPr>
              <a:t>МАСТЕР-КЛАСС ДЛЯ ПЕДАГОГОВ</a:t>
            </a:r>
            <a:endParaRPr lang="ru-RU" sz="2800" dirty="0">
              <a:solidFill>
                <a:schemeClr val="accent3">
                  <a:lumMod val="75000"/>
                </a:schemeClr>
              </a:solidFill>
              <a:cs typeface="Aharoni" pitchFamily="2" charset="-79"/>
            </a:endParaRPr>
          </a:p>
          <a:p>
            <a:pPr marL="0" indent="0" algn="ctr">
              <a:buNone/>
            </a:pP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cs typeface="Aharoni" pitchFamily="2" charset="-79"/>
              </a:rPr>
              <a:t>«Интерактивная ручка «Знаток»: возможности использования инновационного продукта на музыкальных занятиях с детьми старшего дошкольного возраста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cs typeface="Aharoni" pitchFamily="2" charset="-79"/>
              </a:rPr>
              <a:t>»</a:t>
            </a:r>
          </a:p>
          <a:p>
            <a:pPr marL="0" indent="0" algn="ctr">
              <a:buNone/>
            </a:pPr>
            <a:endParaRPr lang="ru-RU" sz="2800" b="1" dirty="0">
              <a:solidFill>
                <a:schemeClr val="accent3">
                  <a:lumMod val="75000"/>
                </a:schemeClr>
              </a:solidFill>
              <a:cs typeface="Aharoni" pitchFamily="2" charset="-79"/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chemeClr val="accent3">
                  <a:lumMod val="75000"/>
                </a:schemeClr>
              </a:solidFill>
              <a:cs typeface="Aharoni" pitchFamily="2" charset="-79"/>
            </a:endParaRPr>
          </a:p>
          <a:p>
            <a:pPr marL="0" indent="0" algn="r"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ПОДГОТОВИЛА:</a:t>
            </a:r>
          </a:p>
          <a:p>
            <a:pPr marL="0" indent="0" algn="r"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МУЗЫКАЛЬНЫЙ РУКОВОДИТЕЛЬ</a:t>
            </a:r>
          </a:p>
          <a:p>
            <a:pPr marL="0" indent="0" algn="r"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БЕЛКОВА СВЕТЛАНА АЛЕКСАНДРОВНА</a:t>
            </a:r>
          </a:p>
          <a:p>
            <a:pPr marL="0" indent="0" algn="r">
              <a:buNone/>
            </a:pPr>
            <a:endParaRPr lang="ru-RU" sz="1400" b="1" dirty="0">
              <a:solidFill>
                <a:schemeClr val="tx1"/>
              </a:solidFill>
              <a:latin typeface="Arial Black" pitchFamily="34" charset="0"/>
              <a:cs typeface="Aharoni" pitchFamily="2" charset="-79"/>
            </a:endParaRPr>
          </a:p>
          <a:p>
            <a:pPr marL="0" indent="0" algn="ctr"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Г.СЕРГИЕВ ПОСАД</a:t>
            </a:r>
          </a:p>
          <a:p>
            <a:pPr marL="0" indent="0" algn="ctr"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ОКТЯБРЬ, 2022 Г.</a:t>
            </a:r>
            <a:endParaRPr lang="ru-RU" sz="1400" dirty="0">
              <a:solidFill>
                <a:schemeClr val="tx1"/>
              </a:solidFill>
              <a:latin typeface="Arial Black" pitchFamily="34" charset="0"/>
              <a:cs typeface="Aharoni" pitchFamily="2" charset="-79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464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cs typeface="Aharoni" pitchFamily="2" charset="-79"/>
              </a:rPr>
              <a:t>ИНФОРМАЦИОННЫЕ ТЕХНОЛОГИИ ОБУЧЕНИЯ – ЭТО ПЕДАГОГИЧЕСКИЕ ТЕХНОЛОГИИ, ПРИМЕНЯЮЩИЕ  СПЕЦИАЛЬНЫЕ СПОСОБЫ, ПРОГРАММНЫЕ И ТЕХНИЧЕСКИЕ СРЕДСТВА.</a:t>
            </a:r>
          </a:p>
          <a:p>
            <a:pPr marL="0" indent="0" algn="ctr">
              <a:buNone/>
            </a:pPr>
            <a:endParaRPr lang="ru-RU" sz="2800" b="1" dirty="0">
              <a:solidFill>
                <a:schemeClr val="accent3">
                  <a:lumMod val="75000"/>
                </a:schemeClr>
              </a:solidFill>
              <a:cs typeface="Aharoni" pitchFamily="2" charset="-79"/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chemeClr val="accent3">
                  <a:lumMod val="75000"/>
                </a:schemeClr>
              </a:solidFill>
              <a:cs typeface="Aharoni" pitchFamily="2" charset="-79"/>
            </a:endParaRP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60CB9D"/>
              </a:clrFrom>
              <a:clrTo>
                <a:srgbClr val="60CB9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772816"/>
            <a:ext cx="6546304" cy="4909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225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Говорящая интерактивная ручка «Знаток – </a:t>
            </a:r>
            <a:r>
              <a:rPr lang="en-US" sz="18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II</a:t>
            </a:r>
            <a:r>
              <a:rPr lang="ru-RU" sz="18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 поколения».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Это электронное устройство -, озвучивающее детскую познавательность, художественную литературу, а также позволяет ребенку самостоятельно озвучивать иллюстрации, собственные рисунки, поделки и т.д.</a:t>
            </a:r>
          </a:p>
          <a:p>
            <a:pPr marL="0" indent="0" algn="ctr">
              <a:buNone/>
            </a:pPr>
            <a:endParaRPr lang="ru-RU" b="1" dirty="0" smtClean="0">
              <a:solidFill>
                <a:schemeClr val="accent3">
                  <a:lumMod val="75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3">
                  <a:lumMod val="75000"/>
                </a:schemeClr>
              </a:solidFill>
              <a:cs typeface="Aharoni" pitchFamily="2" charset="-79"/>
            </a:endParaRPr>
          </a:p>
          <a:p>
            <a:pPr marL="0" indent="0">
              <a:buNone/>
            </a:pPr>
            <a:endParaRPr lang="ru-RU" b="1" dirty="0" smtClean="0">
              <a:solidFill>
                <a:schemeClr val="accent3">
                  <a:lumMod val="75000"/>
                </a:schemeClr>
              </a:solidFill>
              <a:cs typeface="Aharoni" pitchFamily="2" charset="-79"/>
            </a:endParaRPr>
          </a:p>
          <a:p>
            <a:pPr marL="0" indent="0" algn="ctr">
              <a:buNone/>
            </a:pPr>
            <a:endParaRPr lang="ru-RU" sz="2800" b="1" dirty="0">
              <a:solidFill>
                <a:schemeClr val="accent3">
                  <a:lumMod val="75000"/>
                </a:schemeClr>
              </a:solidFill>
              <a:cs typeface="Aharoni" pitchFamily="2" charset="-79"/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chemeClr val="accent3">
                  <a:lumMod val="75000"/>
                </a:schemeClr>
              </a:solidFill>
              <a:cs typeface="Aharoni" pitchFamily="2" charset="-79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03" y="1955585"/>
            <a:ext cx="6120680" cy="459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88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  <a:cs typeface="Aharoni" pitchFamily="2" charset="-79"/>
              </a:rPr>
              <a:t>Соответствует требованиям развивающей программы для детей: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Исследовательский характер.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Легкость для самостоятельных занятий ребенка.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Развитие широкого спектра навыков и представлений.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Высокий технический уровень.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Возрастное соответствие.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Занимательность.</a:t>
            </a:r>
          </a:p>
          <a:p>
            <a:pPr>
              <a:buFont typeface="Wingdings" pitchFamily="2" charset="2"/>
              <a:buChar char="v"/>
            </a:pPr>
            <a:endParaRPr lang="ru-RU" sz="1800" b="1" dirty="0">
              <a:solidFill>
                <a:schemeClr val="tx1"/>
              </a:solidFill>
              <a:latin typeface="Arial Black" pitchFamily="34" charset="0"/>
              <a:cs typeface="Aharoni" pitchFamily="2" charset="-79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  <a:cs typeface="Aharoni" pitchFamily="2" charset="-79"/>
              </a:rPr>
              <a:t>Области применения интерактивной ручки «Знаток»</a:t>
            </a:r>
          </a:p>
          <a:p>
            <a:pPr>
              <a:buFontTx/>
              <a:buChar char="-"/>
            </a:pPr>
            <a:r>
              <a:rPr lang="ru-RU" sz="18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Занятия по обучению грамоте.</a:t>
            </a:r>
          </a:p>
          <a:p>
            <a:pPr>
              <a:buFontTx/>
              <a:buChar char="-"/>
            </a:pPr>
            <a:r>
              <a:rPr lang="ru-RU" sz="18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Для изучения цифр.</a:t>
            </a:r>
          </a:p>
          <a:p>
            <a:pPr>
              <a:buFontTx/>
              <a:buChar char="-"/>
            </a:pPr>
            <a:r>
              <a:rPr lang="ru-RU" sz="18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В ознакомлении с художественной литературой.</a:t>
            </a:r>
          </a:p>
          <a:p>
            <a:pPr>
              <a:buFontTx/>
              <a:buChar char="-"/>
            </a:pPr>
            <a:r>
              <a:rPr lang="ru-RU" sz="18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В изучении правил дорожного движения.</a:t>
            </a:r>
          </a:p>
          <a:p>
            <a:pPr>
              <a:buFontTx/>
              <a:buChar char="-"/>
            </a:pPr>
            <a:endParaRPr lang="ru-RU" sz="1800" b="1" dirty="0" smtClean="0">
              <a:solidFill>
                <a:schemeClr val="tx1"/>
              </a:solidFill>
              <a:latin typeface="Arial Black" pitchFamily="34" charset="0"/>
              <a:cs typeface="Aharoni" pitchFamily="2" charset="-79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3">
                  <a:lumMod val="75000"/>
                </a:schemeClr>
              </a:solidFill>
              <a:cs typeface="Aharoni" pitchFamily="2" charset="-79"/>
            </a:endParaRPr>
          </a:p>
          <a:p>
            <a:pPr marL="0" indent="0">
              <a:buNone/>
            </a:pPr>
            <a:endParaRPr lang="ru-RU" b="1" dirty="0" smtClean="0">
              <a:solidFill>
                <a:schemeClr val="accent3">
                  <a:lumMod val="75000"/>
                </a:schemeClr>
              </a:solidFill>
              <a:cs typeface="Aharoni" pitchFamily="2" charset="-79"/>
            </a:endParaRPr>
          </a:p>
          <a:p>
            <a:pPr marL="0" indent="0" algn="ctr">
              <a:buNone/>
            </a:pPr>
            <a:endParaRPr lang="ru-RU" sz="2800" b="1" dirty="0">
              <a:solidFill>
                <a:schemeClr val="accent3">
                  <a:lumMod val="75000"/>
                </a:schemeClr>
              </a:solidFill>
              <a:cs typeface="Aharoni" pitchFamily="2" charset="-79"/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chemeClr val="accent3">
                  <a:lumMod val="75000"/>
                </a:schemeClr>
              </a:solidFill>
              <a:cs typeface="Aharoni" pitchFamily="2" charset="-79"/>
            </a:endParaRP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565862"/>
            <a:ext cx="3843919" cy="2162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337107"/>
            <a:ext cx="1807174" cy="2421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687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/>
          <a:lstStyle/>
          <a:p>
            <a:pPr marL="0" indent="0" algn="ctr">
              <a:buNone/>
            </a:pPr>
            <a:endParaRPr lang="ru-RU" sz="6000" b="1" dirty="0" smtClean="0">
              <a:solidFill>
                <a:schemeClr val="accent3">
                  <a:lumMod val="75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marL="0" indent="0" algn="ctr">
              <a:buNone/>
            </a:pPr>
            <a:r>
              <a:rPr lang="ru-RU" sz="6000" b="1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  <a:cs typeface="Aharoni" pitchFamily="2" charset="-79"/>
              </a:rPr>
              <a:t>СПАСИБО</a:t>
            </a:r>
          </a:p>
          <a:p>
            <a:pPr marL="0" indent="0" algn="ctr">
              <a:buNone/>
            </a:pPr>
            <a:r>
              <a:rPr lang="ru-RU" sz="6000" b="1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  <a:cs typeface="Aharoni" pitchFamily="2" charset="-79"/>
              </a:rPr>
              <a:t>ЗА</a:t>
            </a:r>
          </a:p>
          <a:p>
            <a:pPr marL="0" indent="0" algn="ctr">
              <a:buNone/>
            </a:pPr>
            <a:r>
              <a:rPr lang="ru-RU" sz="6000" b="1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  <a:cs typeface="Aharoni" pitchFamily="2" charset="-79"/>
              </a:rPr>
              <a:t>ВНИМАНИЕ!</a:t>
            </a:r>
            <a:endParaRPr lang="ru-RU" sz="6000" b="1" dirty="0" smtClean="0">
              <a:solidFill>
                <a:schemeClr val="tx1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FontTx/>
              <a:buChar char="-"/>
            </a:pPr>
            <a:endParaRPr lang="ru-RU" sz="1800" b="1" dirty="0" smtClean="0">
              <a:solidFill>
                <a:schemeClr val="tx1"/>
              </a:solidFill>
              <a:latin typeface="Arial Black" pitchFamily="34" charset="0"/>
              <a:cs typeface="Aharoni" pitchFamily="2" charset="-79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3">
                  <a:lumMod val="75000"/>
                </a:schemeClr>
              </a:solidFill>
              <a:cs typeface="Aharoni" pitchFamily="2" charset="-79"/>
            </a:endParaRPr>
          </a:p>
          <a:p>
            <a:pPr marL="0" indent="0">
              <a:buNone/>
            </a:pPr>
            <a:endParaRPr lang="ru-RU" b="1" dirty="0" smtClean="0">
              <a:solidFill>
                <a:schemeClr val="accent3">
                  <a:lumMod val="75000"/>
                </a:schemeClr>
              </a:solidFill>
              <a:cs typeface="Aharoni" pitchFamily="2" charset="-79"/>
            </a:endParaRPr>
          </a:p>
          <a:p>
            <a:pPr marL="0" indent="0" algn="ctr">
              <a:buNone/>
            </a:pPr>
            <a:endParaRPr lang="ru-RU" sz="2800" b="1" dirty="0">
              <a:solidFill>
                <a:schemeClr val="accent3">
                  <a:lumMod val="75000"/>
                </a:schemeClr>
              </a:solidFill>
              <a:cs typeface="Aharoni" pitchFamily="2" charset="-79"/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chemeClr val="accent3">
                  <a:lumMod val="75000"/>
                </a:schemeClr>
              </a:solidFill>
              <a:cs typeface="Aharoni" pitchFamily="2" charset="-79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183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аркет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79</TotalTime>
  <Words>157</Words>
  <Application>Microsoft Office PowerPoint</Application>
  <PresentationFormat>Экран (4:3)</PresentationFormat>
  <Paragraphs>44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Паркет</vt:lpstr>
      <vt:lpstr>МУНИЦИПАЛЬНОЕ БЮДЖЕТНОЕ ДОШКОЛЬНОЕ ОБРАЗОВАТЕЛЬНОЕ УЧРЕЖДЕНИЕ «ДЕТСКИЙ САД КОМБИНИРОВАННОГО ВИДА №39»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КОМБИНИРОВАННОГО ВИДА №39»</dc:title>
  <dc:creator>BEM</dc:creator>
  <cp:lastModifiedBy>BEM</cp:lastModifiedBy>
  <cp:revision>8</cp:revision>
  <dcterms:created xsi:type="dcterms:W3CDTF">2022-10-19T15:25:25Z</dcterms:created>
  <dcterms:modified xsi:type="dcterms:W3CDTF">2022-10-19T16:45:17Z</dcterms:modified>
</cp:coreProperties>
</file>