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000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544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528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2201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978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283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489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1740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539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557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660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462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089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182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066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04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007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0687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6424" y="0"/>
            <a:ext cx="8791575" cy="123637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abriola" panose="04040605051002020D02" pitchFamily="82" charset="0"/>
              </a:rPr>
              <a:t>Муниципальное бюджетное образовательное учреждение</a:t>
            </a:r>
            <a:br>
              <a:rPr lang="ru-RU" sz="2000" b="1" dirty="0" smtClean="0">
                <a:solidFill>
                  <a:srgbClr val="002060"/>
                </a:solidFill>
                <a:latin typeface="Gabriola" panose="04040605051002020D02" pitchFamily="82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Gabriola" panose="04040605051002020D02" pitchFamily="82" charset="0"/>
              </a:rPr>
              <a:t>«Средняя общеобразовательная школа №19 имени Героя Советского Союза </a:t>
            </a:r>
            <a:r>
              <a:rPr lang="ru-RU" sz="2000" b="1" dirty="0" err="1" smtClean="0">
                <a:solidFill>
                  <a:srgbClr val="002060"/>
                </a:solidFill>
                <a:latin typeface="Gabriola" panose="04040605051002020D02" pitchFamily="82" charset="0"/>
              </a:rPr>
              <a:t>М.К.Нехаева</a:t>
            </a:r>
            <a:r>
              <a:rPr lang="ru-RU" sz="2000" b="1" dirty="0" smtClean="0">
                <a:solidFill>
                  <a:srgbClr val="002060"/>
                </a:solidFill>
                <a:latin typeface="Gabriola" panose="04040605051002020D02" pitchFamily="82" charset="0"/>
              </a:rPr>
              <a:t>» </a:t>
            </a:r>
            <a:endParaRPr lang="ru-RU" sz="2000" b="1" dirty="0">
              <a:solidFill>
                <a:srgbClr val="002060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6424" y="1803042"/>
            <a:ext cx="8791575" cy="2730321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50000"/>
              </a:lnSpc>
            </a:pPr>
            <a:r>
              <a:rPr lang="ru-RU" sz="3000" b="1" dirty="0" smtClean="0">
                <a:solidFill>
                  <a:srgbClr val="002060"/>
                </a:solidFill>
                <a:latin typeface="Gabriola" panose="04040605051002020D02" pitchFamily="82" charset="0"/>
              </a:rPr>
              <a:t>МАСТЕР-КЛАСС </a:t>
            </a:r>
          </a:p>
          <a:p>
            <a:pPr algn="ctr">
              <a:lnSpc>
                <a:spcPct val="150000"/>
              </a:lnSpc>
            </a:pPr>
            <a:r>
              <a:rPr lang="ru-RU" sz="3000" b="1" dirty="0" smtClean="0">
                <a:solidFill>
                  <a:srgbClr val="002060"/>
                </a:solidFill>
                <a:latin typeface="Gabriola" panose="04040605051002020D02" pitchFamily="82" charset="0"/>
              </a:rPr>
              <a:t>«МУЗЫКАЛЬНО-ДИДАКТИЧЕСКИЕ  ИГРЫ КАК СРЕДСТВО</a:t>
            </a:r>
          </a:p>
          <a:p>
            <a:pPr algn="ctr">
              <a:lnSpc>
                <a:spcPct val="150000"/>
              </a:lnSpc>
            </a:pPr>
            <a:r>
              <a:rPr lang="ru-RU" sz="3000" b="1" dirty="0" smtClean="0">
                <a:solidFill>
                  <a:srgbClr val="002060"/>
                </a:solidFill>
                <a:latin typeface="Gabriola" panose="04040605051002020D02" pitchFamily="82" charset="0"/>
              </a:rPr>
              <a:t>РАЗВИТИЯ САМОСТОЯТЕЛЬНОЙ МУЗЫКАЛЬНОЙ ДЕЯТЕЛЬНОСТИ ДОШКОЛЬНИКОВ».</a:t>
            </a:r>
            <a:endParaRPr lang="ru-RU" sz="3000" b="1" dirty="0">
              <a:solidFill>
                <a:srgbClr val="002060"/>
              </a:solidFill>
              <a:latin typeface="Gabriola" panose="04040605051002020D02" pitchFamily="8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6114" y="4829577"/>
            <a:ext cx="39795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B0F0"/>
                </a:solidFill>
                <a:latin typeface="Gabriola" panose="04040605051002020D02" pitchFamily="82" charset="0"/>
              </a:rPr>
              <a:t>Подготовили:</a:t>
            </a:r>
          </a:p>
          <a:p>
            <a:pPr algn="r"/>
            <a:r>
              <a:rPr lang="ru-RU" sz="2400" b="1" dirty="0" smtClean="0">
                <a:solidFill>
                  <a:srgbClr val="00B0F0"/>
                </a:solidFill>
                <a:latin typeface="Gabriola" panose="04040605051002020D02" pitchFamily="82" charset="0"/>
              </a:rPr>
              <a:t>Музыкальные руководители</a:t>
            </a:r>
          </a:p>
          <a:p>
            <a:pPr algn="r"/>
            <a:r>
              <a:rPr lang="ru-RU" sz="2400" b="1" dirty="0" smtClean="0">
                <a:solidFill>
                  <a:srgbClr val="00B0F0"/>
                </a:solidFill>
                <a:latin typeface="Gabriola" panose="04040605051002020D02" pitchFamily="82" charset="0"/>
              </a:rPr>
              <a:t>Сорокина Елена Николаевна </a:t>
            </a:r>
          </a:p>
          <a:p>
            <a:pPr algn="r"/>
            <a:r>
              <a:rPr lang="ru-RU" sz="2400" b="1" dirty="0" err="1" smtClean="0">
                <a:solidFill>
                  <a:srgbClr val="00B0F0"/>
                </a:solidFill>
                <a:latin typeface="Gabriola" panose="04040605051002020D02" pitchFamily="82" charset="0"/>
              </a:rPr>
              <a:t>Белкова</a:t>
            </a:r>
            <a:r>
              <a:rPr lang="ru-RU" sz="2400" b="1" dirty="0" smtClean="0">
                <a:solidFill>
                  <a:srgbClr val="00B0F0"/>
                </a:solidFill>
                <a:latin typeface="Gabriola" panose="04040605051002020D02" pitchFamily="82" charset="0"/>
              </a:rPr>
              <a:t> Светлана Александровна</a:t>
            </a:r>
            <a:endParaRPr lang="ru-RU" sz="2400" b="1" dirty="0">
              <a:solidFill>
                <a:srgbClr val="00B0F0"/>
              </a:solidFill>
              <a:latin typeface="Gabriola" panose="04040605051002020D02" pitchFamily="8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6" y="3773311"/>
            <a:ext cx="3709115" cy="26534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51" y="4204556"/>
            <a:ext cx="3709115" cy="265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7109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162" y="4328687"/>
            <a:ext cx="4207367" cy="2529313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6670" y="502275"/>
            <a:ext cx="11101589" cy="5499279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Музыкально-дидактическая игра  - </a:t>
            </a: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явление сложное.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 ней есть два начала: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1. Учебно-познавательное;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2. Игровое.</a:t>
            </a:r>
          </a:p>
          <a:p>
            <a:endParaRPr lang="ru-RU" sz="1400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>
              <a:lnSpc>
                <a:spcPct val="200000"/>
              </a:lnSpc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Музыкально-дидактические игры должны быть просты и доступны, интересны и привлекательны.</a:t>
            </a:r>
          </a:p>
          <a:p>
            <a:pPr>
              <a:lnSpc>
                <a:spcPct val="200000"/>
              </a:lnSpc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 процессе игр дети не только приобретают специальные черты личности – чувство товарищества, ответственности, способствуют формированию у детей психологических качеств: внимание, память. Способствуют процессу обучения и воспитания, обогащению словарного запаса.</a:t>
            </a:r>
          </a:p>
        </p:txBody>
      </p:sp>
    </p:spTree>
    <p:extLst>
      <p:ext uri="{BB962C8B-B14F-4D97-AF65-F5344CB8AC3E}">
        <p14:creationId xmlns:p14="http://schemas.microsoft.com/office/powerpoint/2010/main" val="41102156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162" y="4328687"/>
            <a:ext cx="4207367" cy="2529313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6670" y="502275"/>
            <a:ext cx="11101589" cy="6355725"/>
          </a:xfrm>
        </p:spPr>
        <p:txBody>
          <a:bodyPr>
            <a:noAutofit/>
          </a:bodyPr>
          <a:lstStyle/>
          <a:p>
            <a:r>
              <a:rPr lang="ru-RU" sz="14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Н.а.ветлугина</a:t>
            </a: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научными исследованиями в области развития музыкально-сенсорных способностей показала первостепенную роль музыкально-дидактических игр.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Выделила виды музыкально-дидактических игр: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Подвижные;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Хороводные;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Настольные.</a:t>
            </a:r>
          </a:p>
          <a:p>
            <a:endParaRPr lang="ru-RU" sz="14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Музыкально-дидактические игры имеют следующие задачи: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Развитие </a:t>
            </a:r>
            <a:r>
              <a:rPr lang="ru-RU" sz="14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звуковысотного</a:t>
            </a: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слуха;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Развитие чувства ритма;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Развитие тембрового и динамического слуха;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Развитие инициативы, самостоятельности, способности к восприятию;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Развитие творческой активности;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Формирование нравственных качеств личности;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Обогащение новыми впечатлениями.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1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884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075" y="4204556"/>
            <a:ext cx="3709115" cy="26534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35" y="309348"/>
            <a:ext cx="7492242" cy="56466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437515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6670" y="502275"/>
            <a:ext cx="11101589" cy="5499279"/>
          </a:xfrm>
        </p:spPr>
        <p:txBody>
          <a:bodyPr>
            <a:noAutofit/>
          </a:bodyPr>
          <a:lstStyle/>
          <a:p>
            <a:pPr algn="ctr"/>
            <a:endParaRPr lang="ru-RU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61" y="716376"/>
            <a:ext cx="4690109" cy="36094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011" y="2280138"/>
            <a:ext cx="4597897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638917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6670" y="502275"/>
            <a:ext cx="11101589" cy="5499279"/>
          </a:xfrm>
        </p:spPr>
        <p:txBody>
          <a:bodyPr>
            <a:noAutofit/>
          </a:bodyPr>
          <a:lstStyle/>
          <a:p>
            <a:pPr algn="ctr"/>
            <a:endParaRPr lang="ru-RU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663" y="2033210"/>
            <a:ext cx="5563673" cy="41727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1" y="930248"/>
            <a:ext cx="5878872" cy="44037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555588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76424" y="605308"/>
            <a:ext cx="8791575" cy="3928056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ru-RU" sz="6600" b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СПАСИБО </a:t>
            </a:r>
            <a:r>
              <a:rPr lang="ru-RU" sz="6600" b="1" smtClean="0">
                <a:solidFill>
                  <a:srgbClr val="FFFF00"/>
                </a:solidFill>
                <a:latin typeface="Gabriola" panose="04040605051002020D02" pitchFamily="82" charset="0"/>
              </a:rPr>
              <a:t>ЗА ВНИМАНИЕ !</a:t>
            </a:r>
            <a:endParaRPr lang="ru-RU" sz="6600" b="1" dirty="0">
              <a:solidFill>
                <a:srgbClr val="FFFF00"/>
              </a:solidFill>
              <a:latin typeface="Gabriola" panose="04040605051002020D02" pitchFamily="8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6" y="3773311"/>
            <a:ext cx="3709115" cy="26534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835" y="3895463"/>
            <a:ext cx="3709115" cy="26534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850" y="3895463"/>
            <a:ext cx="3709115" cy="265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6077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258</TotalTime>
  <Words>166</Words>
  <Application>Microsoft Office PowerPoint</Application>
  <PresentationFormat>Произвольный</PresentationFormat>
  <Paragraphs>30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Контур</vt:lpstr>
      <vt:lpstr>Муниципальное бюджетное образовательное учреждение «Средняя общеобразовательная школа №19 имени Героя Советского Союза М.К.Нехаева»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образовательное учреждение «Средняя общеобразовательная школа №19 имени Героя Советского Союза М.К.Нехаева»</dc:title>
  <dc:creator>User</dc:creator>
  <cp:lastModifiedBy>BEM</cp:lastModifiedBy>
  <cp:revision>16</cp:revision>
  <dcterms:created xsi:type="dcterms:W3CDTF">2023-12-19T10:13:55Z</dcterms:created>
  <dcterms:modified xsi:type="dcterms:W3CDTF">2024-03-20T19:46:38Z</dcterms:modified>
</cp:coreProperties>
</file>